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9" r:id="rId9"/>
    <p:sldId id="270" r:id="rId10"/>
    <p:sldId id="263" r:id="rId11"/>
    <p:sldId id="264" r:id="rId12"/>
    <p:sldId id="265" r:id="rId13"/>
    <p:sldId id="266" r:id="rId14"/>
    <p:sldId id="267" r:id="rId15"/>
    <p:sldId id="268" r:id="rId16"/>
    <p:sldId id="271"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6D3CA66-F530-4B73-A027-2C424B7506A5}" type="datetimeFigureOut">
              <a:rPr lang="en-AU" smtClean="0"/>
              <a:t>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27523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D3CA66-F530-4B73-A027-2C424B7506A5}" type="datetimeFigureOut">
              <a:rPr lang="en-AU" smtClean="0"/>
              <a:t>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282852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D3CA66-F530-4B73-A027-2C424B7506A5}" type="datetimeFigureOut">
              <a:rPr lang="en-AU" smtClean="0"/>
              <a:t>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321666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D3CA66-F530-4B73-A027-2C424B7506A5}" type="datetimeFigureOut">
              <a:rPr lang="en-AU" smtClean="0"/>
              <a:t>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410022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3CA66-F530-4B73-A027-2C424B7506A5}" type="datetimeFigureOut">
              <a:rPr lang="en-AU" smtClean="0"/>
              <a:t>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284447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6D3CA66-F530-4B73-A027-2C424B7506A5}" type="datetimeFigureOut">
              <a:rPr lang="en-AU" smtClean="0"/>
              <a:t>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114237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6D3CA66-F530-4B73-A027-2C424B7506A5}" type="datetimeFigureOut">
              <a:rPr lang="en-AU" smtClean="0"/>
              <a:t>3/06/2014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380603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6D3CA66-F530-4B73-A027-2C424B7506A5}" type="datetimeFigureOut">
              <a:rPr lang="en-AU" smtClean="0"/>
              <a:t>3/06/2014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395594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3CA66-F530-4B73-A027-2C424B7506A5}" type="datetimeFigureOut">
              <a:rPr lang="en-AU" smtClean="0"/>
              <a:t>3/06/2014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208617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CA66-F530-4B73-A027-2C424B7506A5}" type="datetimeFigureOut">
              <a:rPr lang="en-AU" smtClean="0"/>
              <a:t>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230279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CA66-F530-4B73-A027-2C424B7506A5}" type="datetimeFigureOut">
              <a:rPr lang="en-AU" smtClean="0"/>
              <a:t>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C933CB-57A4-49FC-8C10-B2F1FE2CF91E}" type="slidenum">
              <a:rPr lang="en-AU" smtClean="0"/>
              <a:t>‹#›</a:t>
            </a:fld>
            <a:endParaRPr lang="en-AU"/>
          </a:p>
        </p:txBody>
      </p:sp>
    </p:spTree>
    <p:extLst>
      <p:ext uri="{BB962C8B-B14F-4D97-AF65-F5344CB8AC3E}">
        <p14:creationId xmlns:p14="http://schemas.microsoft.com/office/powerpoint/2010/main" val="335134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CA66-F530-4B73-A027-2C424B7506A5}" type="datetimeFigureOut">
              <a:rPr lang="en-AU" smtClean="0"/>
              <a:t>3/06/2014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933CB-57A4-49FC-8C10-B2F1FE2CF91E}" type="slidenum">
              <a:rPr lang="en-AU" smtClean="0"/>
              <a:t>‹#›</a:t>
            </a:fld>
            <a:endParaRPr lang="en-AU"/>
          </a:p>
        </p:txBody>
      </p:sp>
    </p:spTree>
    <p:extLst>
      <p:ext uri="{BB962C8B-B14F-4D97-AF65-F5344CB8AC3E}">
        <p14:creationId xmlns:p14="http://schemas.microsoft.com/office/powerpoint/2010/main" val="380953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ata:image/jpeg;base64,/9j/4AAQSkZJRgABAQAAAQABAAD/2wCEAAkGBxQTEhUUExQWFhUXFh8YFxcXGBcXHRocGB8XHBcXHBccHCggHBolHBUXIjEhJSkrLi4uFx8zODMsNygtLisBCgoKDg0OGxAQGjAkHCQsLCwsLCwsLCwsLCwsLCwsLCwsLCwtLCwsLCwsLCwsLCwsLCwsLCwsLCwsLCwsLCwsLP/AABEIAL0BCwMBIgACEQEDEQH/xAAcAAABBQEBAQAAAAAAAAAAAAAGAgMEBQcBAAj/xABQEAABAgMCBg0GCQwDAAMBAAABAAIDBBEhMQUGEkFRsQcTIjJhcXKBkaHB0fAUI1JzkrIVJCUzQsLS0+EWNDVDU1RiY4Ki4vFEVcNkdKMX/8QAGQEAAwEBAQAAAAAAAAAAAAAAAAECAwQF/8QAJxEAAgICAgEDBQADAAAAAAAAAAECESExAxJREzJBBCJCYXEjM1L/2gAMAwEAAhEDEQA/ALlra3gGzP8AiuMYzQ3oUgNAr48BI2u3n8FeXZ6gEYSaPhuBT9mPdio4DbbdCBp93y3Ar+z+rGRy52vx44FpL4/hKHRDzqPhhg8njmgrtL838Jzp7LAs6lAw7F+LxRX9U8f2lJRKrBT7E7PiJ9c7VDRs2INGfxagTYpcfIzo211ehiN2ip60TX3MmsC2ttNbq9SzbZmADpQDRF1wlpogErMtmhtHyvJi/wDkq4/cTJ4M3K+k5D5iF6tmoL5sK+jsEOpCh+rb7oV8gRGcYj5tvK7Ch5wVzjG7cNr6fYVQuiH8VKJlsq8QwPhia9S73oK097upZjiJ+mZqv7J3vQVppap5NgjodW1Z5snHcRuSz3mrQzZmWd7J3zcbkM95qmHuQ3ou8Rj8ny3I+s5XdVSYij5PluR9ZyuqqJ+5loi4R+bich2orGccvzgerbrctkwg7zb+Q7UVjWOXz49W3W5acGxSKmT3x4j2LcZGIQxnJbqCw6T3x5J7FtspXa2cgagr5dmnEBOyzEq+X5D9bEDyu/HjMUZ7KYo+X5L9bEFym/HjMVcfYZy95uuKw+JS/qmp+Zgm2znr4pmTeKQ+JS/qmqzJCFKjqjKijbNZB3Q7eBWbZ9hAIvNlM/8AoKLhSUFCTUGy7PTg51TBpDxfwfgtKTN1CM9BHEYK1AttJpZf21VVHeakW2C8003WHiTTJp9K5tPPm6EmNNV5rbc2nVcmsDjxtM6HZJKlQ5dhAOTXja09dFBlCHuDRnOoV7FetkBTP0u7ChyQclR2Anw1hb9zh+yfvV1uGsL/ALnD9l33qM2ilQnrbKX6RnXJ2Xg87PkyScwhOGfhxHwGCZDaNh0NCKPtIy9BdnzK/wDhzCt/kkP2T96l4RHy5L5/N/VjItmYejOtbWMBFNgS7DuFCa+Sw65tyfvEibwjhR0J+VKsDCx2UQDY2hyj87eAjuEy/X0JGGj8WjCweaf7pzov9FtPyZ3idhCfhy5ErLtiwss1c4EnKo2osiNspTNnV8cP4YsPkUIUu3Lvvk/sVxKSRH812piLGWk9FqG86JjG1sDxjJhn9zhad6775CmPWEpyMYJnILYRAdteSCKg5GVWr3XUbovWzQYVyzvZqaA+Upoi64SItXomUaM0WqSuG8M5DMmRhFoaMklptFBQ/PaKLKyvpfBQ8zCs/Vt90JzdEozPCuGsLFo22ThtANlAb6H+aeFV3wvhH92Z0H7xaRjYNwzTl8GgodIJUp/oTYF4u4QnWz0V8CA18wWEPhkEgNrDqaZYzhmfOi44w4bF8jC9l33yg4jj5Ymqfsne9BWm5VSK5kTedAAIxjw2f+DC9l33yF8bMJz8RsQTMuyGCG5RaCKAFuT9M56LZ3Gqz3ZMZuI/JZ7zFMWr0BVYu4ZwoyWhMgSkN8IN3DiCSRU2/ODPXMpxw3hj9yh+y775EmIjfk+Wt+h9Zyv3KZSV6KTZmszhbCxY7Kk4YbkmpobBQ1PzuhAuHIsV0SsZgY7JAoNFTQ3nhW74Th+aich2orFccvnx6tutyvjdvQmyqkt8eSexH8nhPCoa3Jk2EZIoaG6ln61Z/KXnknsX0FJM81Dp6DdQT5HTLi3Ri2OEzNPdDM1CEIhrsgNBFRZU2udwKllN+3j7CjvZeG7luQ/WxAkrvx4zFWncSfyNoxWnqSkAHNDA/Aqa6eqaW0vu6qobxej+Yh2XM49NulT4LSTktvOatK8IrmVKj0o8SrJdGZrfnTRiNJzU57z/AKVZFiHKABzXjxRNCPQ1OiviipJFLiovjCbW++4HsHOocWS3QaQKEAWWWkk6gehQYUyScqtlfGZXUOcaQSTaAb9CCJKUdEODAyHs0ZRrwWOpZzKZGwg8OIbCqMxL6dVFFiTtCSaUBsrmKbM6TaKU4Qe9LrexOLlllhUgromgajx/pQYs42tjhXjC9DisoaubbbeFyqJzdQQwi75al7f1Qtz72N3owLiUGYTiAYZgmoptYtBFN7FRmYzK75vtBav4JgqsXDBzpjCw+LxrboT/AHXKS2O0DfNu0jvULDMVpgRqOb80/OPRdwpIpsotjA/EyNMZ2piPZeGCa2VWe7GkVolDlOA867PTMxGsnNsH02+0O9OSyR+JcQzmOa9Zls2ndSnJi/8AitBbMtFpe23+Id6zrZmjNc6UySDRsW4g/su5KC+4zkZsV9NYOB2mF6tt/JC+ZSvpXBk03aYe7bZDb9IeiOFVyCK7G2HuGH+ManIcFRwoixomWmGyj21y8xGg8KG2zIra5vSFMdEvZX4itrhma9S73oC0ww9KzDESI0YYmTlCm0uoSRTfQVprZ9mdzPaCJ7AeY1Z7soDzcfkM95iP/Km+mz2m96z7ZOitMONRwO5ZcQfpNUxWQLvEIfJ8vn3F39TlfvCH8RJlowfLAubXa9IrvnIiEww/TZb/ABBRLbGM4Qb5qJ6t2orDcdvzgerbrctwwlHZtUTdt3jrA5ugrEMdSPKBQg+bbdxvV8WwZTSd55J7F9EYOHmofIbqC+d5S88kr6HkY7BCh7pu8b9IeiOFHLstaM22ZR5yW5D9bFn8pv2+MxWgbMbwYktQg7iJcQaWs0IAlN+OPsK0h7CVs2/FSRYZOATeYYNtvCrWZk2uaBUgi1jhSrTSlRZTmuIsVNgObLJGXP8AKGq5OwMJONl4z9dqFF7s74wlKNnnQmbYBFo19wcLWO4QbS0nQ7RQVvTWMUqIcLbGtrkGruFtCDXhBt5ipL4OU4OpStl2uvi0pUy10MVbu2mwsdaLb6G+ltxqOJPJWcKyiiQS1pfXcWbrNujRp6U3HywQCkueWS8WW3bspwEBtgoHObktcQKjJNbdARjMYLY+01J05RCbnWyo/UNOpICNvJJZblVpS3x/tWTZVxFkMHhqe9V+CWOi4XfCB8zKmJEABNrnhrA0220NSOSUYTAcHEAGnJedQojuhL6nteDPRsfwK/ORemH9hPt2PJb6USNwUMP7tFsaCK21B0LhYc9VHZnJ1iZlP4tQmT8OWa6IYb2Akktyq0ebw2n0Rm0oiGx1LftYw54f2FFngRhiBpyPqxUeGHovCptkxinYG/8A85l/2kauisP7tIwhseS8OE94iRqtY5wBMO9oJAO44EctYbCb7j/tMYXFIEeueC+nsFCbG4ozTFLFSDNQNtiPiNOWW0aWgUAac7Tbuir4bHEsf1kfph/YUjYuhAyVpp553usRczo4U22JRVAlK7GEq/8AWx65t1C+7Qrj9itCkTA2p0R22B5dllppkZFKZLR6ZWwsaQbFnWzK+rpTii64SE3ZnONZRm61qT2LJV7GOMSYGU1rjuoWcVNPNrJSvpHB0XzUMA3w2+6EpNrRNGfYW2NZWE1pbFjkk0tdD0HRD4FTHE6BWmXF6WfYWmYzO82w0pu+xyFHm1JSYmC2LWKsGZno0s58QQ4bC5paWB1QYYtJaRTdnNoRidieU/azHtQvu1UYhj5WmfVO96CtUhW1B8USlJpiM/OxTKftZj2oX3aGcb8TIEoyI6G+K7Ja0jLLPpEA1owaVtL4Y7VnWya3zUbks95iUZNsCuxb2OZeZlYMd8SMHPbVwaYYAtIsqwnMM6szsVSn7WY6YX3aIdj79HS3qz7zkQZGhTKcr2Mzua2K5VrHuEWYq1pIqYWYV/Z8CznGPBjZeKIbC4gsDt1StSXDMBoC+g8IN8zF5DtRWFY9fnI9U3W9VxybeQKWTO6PJPYtSlNiqUcxrjFmKloN8K8ip/V3LLJQWnknsX0hg4eah+rbqCXLJxeC6tGKbIGK0KQdBbCdEdtjXF2WWmmSWgUyWjSUMym/HjMVoezX85K8iJrYs8lBuxx9hWkXcLYls3bFmVbEkJcOu2pqsYWDmtFlfHCq/FKKBJS+nagrgPN9bFnUlo6lJpFRhCDFDqtuFtni1IpEsrXPbm7LleiKM96VZRL1Gto09V1TQH4Ql8rfstYRkHQdI0W9iu8AYSEWFWu6aS11lLRcecEdakzuTcRm8W6VSGVMGMYjKAPADwSeY0uqKm3jV13iOTU1+xvF2WycITb6WRWtcDbWwuqCCLLxYizJQxLRYgflUBLrDfZU2Gl/gqXEhxnGvlTm1zNhwqDiymk04yVM+Nt4MnCtCMIwbb+AnTRR4TDUVuOi3r8Xoai7IYI/NI3T/jwKO/H0ZpWMDx/4q1FmamvJ3CjR8NwBf5v6sVGsqaGpIsstzDjWVTGMgdPw5kQXjJbTayd0bHitafxdSI3bITSKeRxbOEfZVNCjJZDto6FGwyPi0euaE8/2uQcNkTTKRjz/AOKZwjj/ALZDiM8mijKY5ta2DKBFTuc1UUwckWexV+Yn1zutrEXvhn6NFlOJ+NvkkuYW0RIlXl2U260NFLjo61fnZHB/4cY8/wDihpiUkkH0IVpUeMyzTZhcC6VpbZF1wlMfsjA3ykbp/wAUJ46YweVmFSE+FtYdY7PlZHBmyetCi7siTtA2V9C4MHmoZ/lt1DuvXz0tPktkANa0GTjuo0C+ywC7cokgi0gwxlb5ptbSH9hQyQeZQcLbIQiNA8kittrUnjs3qqTjeK12iJ0/gp6sh7LbEFvyvMepd70FaoII7lhmLmM4gT0WZ2l78thaGA2iphmpNP4OtGB2Uv8A4Ubir/ilKLbEaG4kHOexZ7smu81G5DPeYvP2Ugf+DG9r/BDGNuN4mmRG+TxIeUGirjdkkHQNFEoxaYGl7Hg+Tpaz6H1nIhiWFZPizsheTysKD5LFfkNplA2OtJqNzw9Ss4mykD/wo3T/AIqZQk2MO8JO81E5DtRWE49fnI9W33no0mtk0OY5vkcYVaRWt1RyVnmMOEdvi5eQWbgNob7C63rVccWnkZDlbzyT2L6SkPmofIbqC+bZLfHknsWoS2ybksa3yKMaNArXQAK71Lli5aKvBC2a/nJbkRNbFncrvx4zFEmP2MvlroJ2l8LIa4Ueb8ottFgup1oalN+PGYq4JqFMS2azi3hCktCFbmAdHCruBOuuvz6fH4KqxcwKXS0B9lCweOvqV1EwQ8b0mmrm03qu8ayen/jcUJ8sINaitbbrtYUlmEBQVGfvUCLgN/CacNOhMnBcUk8Gc8+bqRcWPpxvTJsTCQtsVdMTtpFc9PBUmUwG8mr+mp8BM4y4E2uRmHtO6awuH9Nvek+SKwJy44LyRREe7eg9Hf4sVgyXjAABtnEztcFD2KHbbJOc6riI7xU2mgDCBXnRvkDQs58/V0Yv6jslSK6MQW25rRrzcSp4kYk2i/xcr6LAB571WRpUC/TeiLMINABhFvyzA9XX+2KjaE11lbK9aDsJt+W4A/li+36MVHT4oG5pXh7Foxx+f6dpSxpFBpULDZpLxvVP90qTU5+dV+GwdojW080+z+koB6KPYu/Mz612piM4QItz6EHbFbgJM+tdqYi502LaW2caTeTNT+Bx8c3VWdbLpqZXTSJX/wDJaDKHc0N9/HXPx3IC2Y75SuiLZothWJxeQm/tM5K+nMGmkKFb+rbn/hC+YyvpfB3zMI/y2+6FHNozK3G8+bboy+woXLs6JcbD5tnL7ChhzlMNCZX4hH5XmfVO96CtRyquWX4hU+GJn1LvegrUw3n6kcmxCgTXPf0cKzzZQedrjj+FnvMWkOdnWcbJ581H5DPebVENgEmx475OlR/L+s5X7+dDmx8aYPlvV/WciF0Sqie2Mi4Uf5qJyHaisJx3/OB6tut63LCh81E9W7UVhmOp+MD1bdb1XDsop5S88kr6QkHeah8huoL5vlLzyT2L6MkjSFD5DfdCX1BS0Zps0nzktyImtiz2U37ePsK0HZmPnJbkP1sWfSu/HjMVrxf60L8j6DxMb8RlfUtV3RUuJbx5BLeqarR000Z158nll2OuZVeyU06abStUwMJsrSqMh2JgaqLHqNkSEwdMPI9shtf7laxJ1oIoW8NTQ00gcaG8eJ8eRzDSQ6oDQ0DenKaQSSdScbtB2VlfsL/mD/8A7L/dhI6LwLyOkLHtjjDe0y7mgu3ExlEZnNc2HZx7h1vEtIgTAiNDzDcS62oY0gjMak1tFFpzJ92ZRmqojfCBFangHNYlCbBPAs+di3N/vr/7/tpP5MzX78/pifbW6SXyQnXyTMJEHDcvS7ax7sZG8VprZpWRR8FRhOsgmYcYjm1EWrqtFHmg3Vbgc+dExxTnA2pwjEpSt8X7a2dG0JhoWnpUHDHzEatp2p/ulDMLFCbddhGJbpMTN/Wm5/FGabCiOdhB7g1jiWnbN0ACS3f3GiFRTnaEbHkciWLa0GW41pXMwWIyg3gC69ZZi/guNEhZUOOYbcojJGVeKVNhGnqV9L4tzTjZhCIOeJ9tDozjJI0BlahAezA+plOKLrhKTAxOnHD9JRBzxPvEMY7YGjSxhbdMuj5WVkl2VucnIrTKcb8odCFVjlJSQMlfSuCngQoXq2+6F81LUJbE+dLGH4TiNBaCBlRbKgWfOZkTSexINcaiDDZYd/2FCxaqrCWK821tXYRivtpQ7bw22vKrhi/M/vjv7/tKEklsks8SP0vM+qd70FaXtqxPAWBo8SdiwWTLocRrCXRRlVcAWWWOBtygb/oopGJk7/2UXpi/eImlexGi+U8HSgXZLfWBG5LPeYoP5HTv/YxemL94qHGfAUxAY/bJp8VoAJBL7akAXuNxoeZKKV7DBoWJMU/B8twM+s5XnlBz3rLMAYtTUWXhvhzr4bXNqGAxKNtNljwFP/JKc/7GJ0xPtqZJXsYf4Qj1gxPVu1FYnjn+cD1bdbkVTOKc41riZ+IQASRWJbZdv0EYclXw4mS+IYhyQco1uJNlpOg9KriSTwyiNJi08k9i36TmvNw+Q3UFgUlvuY9iN4OLU2WtInogBAIFYllRdv0uWKe2F0kK2X4lXy3IfrYgSUG7b4zFXGNeDosF0MRY7oxIdQuLjk0pUbom+vUqeV344+wrSCqFAtmsYDws5spBaMzAEiJhN5N6HcHTmTCYOBLiYQWXTJyym7L5uGHAUJUWJhEk1qqQzIOdSIcGoqhxSIcmWkvhB4NQRcRU38SiYUjVhRKm0i821qQTfnTUR1BeoMxGywW0qcyirHCX3KyuxUjZMN/rLeYNRSMN0sAJGaptpmzIYwTKFjSDS1xJGjN2KblUsormk2JyzgM3x6X868YlUy833rzYlL1BsDk1EphaCf4M/JiI0bNWcdhQNOfpSFyOyIjBrlpJ6KbZI208RGpR8KzB2iL6p/D9Fy896Ywk7zEX1b/dKlSyK2D+JEOsmToiO1MV5JPo7jsVRsfO+Kn1jtTFYwXUcrk8stbLYRSLeZBOyXGLjL1zCJ17WjJ1qC9ke+X4n/8Amlxy+4lWBi2uSmTtcMaGDUFii2KSNIbOSNQV8roqQ9OvNNIr3qEBVSp125HH3qEHLJMcVgqsUP0tMerdrhLRQSs5xTPyrM+rdrhLRGOFEcjyDFGhvPMgbZCPmo3JZ7zUalBGyB81F5LPealx+4RbYlu+JQB/B2uVxlKmxN/MYHI7SrV5zhTP3MYidd5t/IOorJcbXVj/ANA1uWpT7qsfyTqKyvGknbxX0BrctODYyvkt8eSexaxKxNwzkjUFk8lvjyT2LU5Y7hvJGoJ8wPSBDZBcS+FWzcu1tQxKb8eMxRRsgk5UGvou1tQxKb9vH2FaQ9gRCGBCfkAgGlEktdoKI8HQqy8PkhQ5iWNSpUzmlDJWScOrxUWK9mHUYKKuloJygFLwlEAZQXrObtozkqIj3FwsFmdOFgaAe5PSlBCqL7FWzk1WxJZwSJMahNtBq4EtsYUVXFiVqAOdLbFFL1p1Av3YzS9bHE8xsXPyngekegoN8hf6J6CvGRf6J6Cn0j5O/wBJ+GXUfC8MzsOMCchrQK04HC7nCvzjZL+kT/SgVkk83CvFVK+D4nonoPcm1F/I/Tb+A5djZL+k72Sm57GmXdDeA41LHNG5N5BA1oKGDononoPckvkni0toOFLpHyL0n4YSYrYbhQIGREcQ7LJsBNhA7lNbjJAH0j0IPEhE9E9B7l0yET0T0HuTai3spQe6Dv8AK6W9J3slDmOGFoccwtrJOSHVqCN9k01FU/wfE9E9B7kmJJPF4px2IjGKdpi6PdEdaJL41ywY1pc6oaAdybwEA+Su4E58HxPQd7J7k5qMtsOjfwHEbGqXIG6df6JTf5TS/pH2SgoyEQfRPQe5e8hf6J6D3KekfI1Br4CXF/DsGFPRo7yRDewgEAk1Jh0s/pKLm4+SY+m72HLK/In1pkmuihr0LpkYnoO6D3JyhF7YdH4NUfj5J+m/2HIZxsxigR4cQQ3EkhoFQRcWk9QKEPIonoO6D3LhlH+iegoUIp3Yur8B9i7jZLQZWFDe5wc1tCA0nOe9S4uOkqfpu9grNmybzWjSeIFLOD4noO9k9yT44Xdj6PwH0XG+WLSMp1oI3p0UQTh+abEi5TCSMkC0UznvUf4Pi+g72T3JJkn+iegpxjGLww6Pwekt9zHsRpK4zwGtaC42ADeoOloZa6pGZeg4Pe66nFbXUnJRex9W6wWuN+FIcd0Mw3EgNdWopfSmpUsrvx4zFSfgiLo19y7Bwe9rgTSg4eBCcUqTGuOSeg8wK7zEO36KejwgqjBeERDY1pBJAzZPaQVJiYVBG8f/AG/aWLasyfDyN6GYhySq+fJJAHcn4s5X6Lqf096hRolXVyT1d6Fsxlwcl+1k+PHDIWSNFp8auFD0aKTYrKPGqAA0imnJ71XugHh6R3q4UiPQ5P8AkYY7PROt40raKZtSdZQC49XerckHo8ngW6aFzbeE3LoIO+dXgzez3peVo6l4OWB7IsTI0pbZoaemupMuiAWmxMGM51jbBncb0utj7tEiPPjNaepJhZJOU91Tw1oOIJMFgbd0lPByMLQW3ljxmmnPzmqbM03SkOdwpJdnN2f8e5LqhubFungBW85lWRYpcSSakrkeIXHgzJuq2jBIwnyORJlKZQrcLSr7y1g+lU571TygyRwm3x4zqSyPQVWU12ZtxS6o7MzjcomvjsTYmwB48f6UbbDac64H/h441SghPkdj8zMjLhuBuArfpNVMdPNAsJu0G3qVPMu3vBXxrU10eoHN3pOCwEeR2x/yttL7hS49yS6YY4UJzaD3eKJkxL0pkWzjFnjnCXUfdkd0xQhwvz32qzh4QY4VJoaXUN/ReLFBcainD41hRGRDDdwFU4qRK5HD+F18INN7j0Hpu8UTbpxjrzbpoem5RRHuIPjxrXYkWtqnoi/VbGJgA3G3iI7FHEa3OCM6nbb+CRFY11hFDpHi0K0/JlJXlC5XCpG+rxgWqW6Ox9pt4QD45iqOIwtvtGlehxCDUFD408oFzSWGWkRmivQUkRnN0pqDO6fwTxeMymq2X2T0K8r0jo7l4RRmPjiTDgDwJp7f9hPqhObJZPgdyTlePwULLIShF0p9SO5KyvH4L2V4tTAiV4eNdRQ+wkxHaR0JLoxGcdCQXVsCU2EBaVVGds8Gl1pKfFdI6OxN10JQckykPBrs5A5rV4VzEU00SMvT0LpiZgpou0OCotqCeJR4zibz0XLzovDxlN16E0iXISWrrIVSuucpEuKBNsSSbOEO0jhNEktcbaimaxKL62C7xYkOdpSKdDTmnSEoA6R0LwdnPjgXoh8cVpVEDTmlOsyrLRZweOFJebUqAb+YI+AWzhDqG0dHGvHKstHRwBdcdyTx9Scbb48aAgBpodW/QbuZcjQibyLOBLdf09/aV1AfojNcRuSaJ4B3pdXWuOZUcIs1pDIiZOhwtdp6l3Id6XFYlA04l0HMebuUljZa623jFEztKknr1heaQU0xNJkSlE4xxzFORIaaLCnsnQ+2JW8pWTwlRg7Slh6VFKQ7kcPjiSXQ/H4rwfXxau5X+0sjwIydIXedKr48XL1eBMQ3UZkoUznx2JRAGZNgVt50yRRiaLknLA7V0Ctq81ufnQGT2VXx4prXnuHjx1LrDZVMjSgLO8fQvV/DvXivDSmIUwJRffS86lxozpTG9aQxTHAeOtNxIlT1nsCciakyBQeM6ENv4O5a411vV3rwFlV1ooOIa0EnnayuQnUFededva8BXGNu5kw+RWVuT4vCXUJL2WHjXiyzoSGee+7gPVmTjXChCac2zxwFOQ22oGtiMu3j150l9EqKzWvPbZz60CEwn5j4H4Jx1KX8+opl4pQpdbOJAkzuXXjC9l9Otee0WHxbm610sCB5PB403rhNPGruXHNF/MlFgQAk0KQbE4Wi/SlFtUBQzVKETT0pJFFxyZJIpnCTXjTYNLs6dDk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5" descr="data:image/jpeg;base64,/9j/4AAQSkZJRgABAQAAAQABAAD/2wCEAAkGBxQTEhUUExQWFhUXFh8YFxcXGBcXHRocGB8XHBcXHBccHCggHBolHBUXIjEhJSkrLi4uFx8zODMsNygtLisBCgoKDg0OGxAQGjAkHCQsLCwsLCwsLCwsLCwsLCwsLCwsLCwtLCwsLCwsLCwsLCwsLCwsLCwsLCwsLCwsLCwsLP/AABEIAL0BCwMBIgACEQEDEQH/xAAcAAABBQEBAQAAAAAAAAAAAAAGAgMEBQcBAAj/xABQEAABAgMCBg0GCQwDAAMBAAABAAIDBBEhMQUGEkFRsQcTIjJhcXKBkaHB0fAUI1JzkrIVJCUzQsLS0+EWNDVDU1RiY4Ki4vFEVcNkdKMX/8QAGQEAAwEBAQAAAAAAAAAAAAAAAAECAwQF/8QAJxEAAgICAgEDBQADAAAAAAAAAAECESExAxJREzJBBCJCYXEjM1L/2gAMAwEAAhEDEQA/ALlra3gGzP8AiuMYzQ3oUgNAr48BI2u3n8FeXZ6gEYSaPhuBT9mPdio4DbbdCBp93y3Ar+z+rGRy52vx44FpL4/hKHRDzqPhhg8njmgrtL838Jzp7LAs6lAw7F+LxRX9U8f2lJRKrBT7E7PiJ9c7VDRs2INGfxagTYpcfIzo211ehiN2ip60TX3MmsC2ttNbq9SzbZmADpQDRF1wlpogErMtmhtHyvJi/wDkq4/cTJ4M3K+k5D5iF6tmoL5sK+jsEOpCh+rb7oV8gRGcYj5tvK7Ch5wVzjG7cNr6fYVQuiH8VKJlsq8QwPhia9S73oK097upZjiJ+mZqv7J3vQVppap5NgjodW1Z5snHcRuSz3mrQzZmWd7J3zcbkM95qmHuQ3ou8Rj8ny3I+s5XdVSYij5PluR9ZyuqqJ+5loi4R+bich2orGccvzgerbrctkwg7zb+Q7UVjWOXz49W3W5acGxSKmT3x4j2LcZGIQxnJbqCw6T3x5J7FtspXa2cgagr5dmnEBOyzEq+X5D9bEDyu/HjMUZ7KYo+X5L9bEFym/HjMVcfYZy95uuKw+JS/qmp+Zgm2znr4pmTeKQ+JS/qmqzJCFKjqjKijbNZB3Q7eBWbZ9hAIvNlM/8AoKLhSUFCTUGy7PTg51TBpDxfwfgtKTN1CM9BHEYK1AttJpZf21VVHeakW2C8003WHiTTJp9K5tPPm6EmNNV5rbc2nVcmsDjxtM6HZJKlQ5dhAOTXja09dFBlCHuDRnOoV7FetkBTP0u7ChyQclR2Anw1hb9zh+yfvV1uGsL/ALnD9l33qM2ilQnrbKX6RnXJ2Xg87PkyScwhOGfhxHwGCZDaNh0NCKPtIy9BdnzK/wDhzCt/kkP2T96l4RHy5L5/N/VjItmYejOtbWMBFNgS7DuFCa+Sw65tyfvEibwjhR0J+VKsDCx2UQDY2hyj87eAjuEy/X0JGGj8WjCweaf7pzov9FtPyZ3idhCfhy5ErLtiwss1c4EnKo2osiNspTNnV8cP4YsPkUIUu3Lvvk/sVxKSRH812piLGWk9FqG86JjG1sDxjJhn9zhad6775CmPWEpyMYJnILYRAdteSCKg5GVWr3XUbovWzQYVyzvZqaA+Upoi64SItXomUaM0WqSuG8M5DMmRhFoaMklptFBQ/PaKLKyvpfBQ8zCs/Vt90JzdEozPCuGsLFo22ThtANlAb6H+aeFV3wvhH92Z0H7xaRjYNwzTl8GgodIJUp/oTYF4u4QnWz0V8CA18wWEPhkEgNrDqaZYzhmfOi44w4bF8jC9l33yg4jj5Ymqfsne9BWm5VSK5kTedAAIxjw2f+DC9l33yF8bMJz8RsQTMuyGCG5RaCKAFuT9M56LZ3Gqz3ZMZuI/JZ7zFMWr0BVYu4ZwoyWhMgSkN8IN3DiCSRU2/ODPXMpxw3hj9yh+y775EmIjfk+Wt+h9Zyv3KZSV6KTZmszhbCxY7Kk4YbkmpobBQ1PzuhAuHIsV0SsZgY7JAoNFTQ3nhW74Th+aich2orFccvnx6tutyvjdvQmyqkt8eSexH8nhPCoa3Jk2EZIoaG6ln61Z/KXnknsX0FJM81Dp6DdQT5HTLi3Ri2OEzNPdDM1CEIhrsgNBFRZU2udwKllN+3j7CjvZeG7luQ/WxAkrvx4zFWncSfyNoxWnqSkAHNDA/Aqa6eqaW0vu6qobxej+Yh2XM49NulT4LSTktvOatK8IrmVKj0o8SrJdGZrfnTRiNJzU57z/AKVZFiHKABzXjxRNCPQ1OiviipJFLiovjCbW++4HsHOocWS3QaQKEAWWWkk6gehQYUyScqtlfGZXUOcaQSTaAb9CCJKUdEODAyHs0ZRrwWOpZzKZGwg8OIbCqMxL6dVFFiTtCSaUBsrmKbM6TaKU4Qe9LrexOLlllhUgromgajx/pQYs42tjhXjC9DisoaubbbeFyqJzdQQwi75al7f1Qtz72N3owLiUGYTiAYZgmoptYtBFN7FRmYzK75vtBav4JgqsXDBzpjCw+LxrboT/AHXKS2O0DfNu0jvULDMVpgRqOb80/OPRdwpIpsotjA/EyNMZ2piPZeGCa2VWe7GkVolDlOA867PTMxGsnNsH02+0O9OSyR+JcQzmOa9Zls2ndSnJi/8AitBbMtFpe23+Id6zrZmjNc6UySDRsW4g/su5KC+4zkZsV9NYOB2mF6tt/JC+ZSvpXBk03aYe7bZDb9IeiOFVyCK7G2HuGH+ManIcFRwoixomWmGyj21y8xGg8KG2zIra5vSFMdEvZX4itrhma9S73oC0ww9KzDESI0YYmTlCm0uoSRTfQVprZ9mdzPaCJ7AeY1Z7soDzcfkM95iP/Km+mz2m96z7ZOitMONRwO5ZcQfpNUxWQLvEIfJ8vn3F39TlfvCH8RJlowfLAubXa9IrvnIiEww/TZb/ABBRLbGM4Qb5qJ6t2orDcdvzgerbrctwwlHZtUTdt3jrA5ugrEMdSPKBQg+bbdxvV8WwZTSd55J7F9EYOHmofIbqC+d5S88kr6HkY7BCh7pu8b9IeiOFHLstaM22ZR5yW5D9bFn8pv2+MxWgbMbwYktQg7iJcQaWs0IAlN+OPsK0h7CVs2/FSRYZOATeYYNtvCrWZk2uaBUgi1jhSrTSlRZTmuIsVNgObLJGXP8AKGq5OwMJONl4z9dqFF7s74wlKNnnQmbYBFo19wcLWO4QbS0nQ7RQVvTWMUqIcLbGtrkGruFtCDXhBt5ipL4OU4OpStl2uvi0pUy10MVbu2mwsdaLb6G+ltxqOJPJWcKyiiQS1pfXcWbrNujRp6U3HywQCkueWS8WW3bspwEBtgoHObktcQKjJNbdARjMYLY+01J05RCbnWyo/UNOpICNvJJZblVpS3x/tWTZVxFkMHhqe9V+CWOi4XfCB8zKmJEABNrnhrA0220NSOSUYTAcHEAGnJedQojuhL6nteDPRsfwK/ORemH9hPt2PJb6USNwUMP7tFsaCK21B0LhYc9VHZnJ1iZlP4tQmT8OWa6IYb2Akktyq0ebw2n0Rm0oiGx1LftYw54f2FFngRhiBpyPqxUeGHovCptkxinYG/8A85l/2kauisP7tIwhseS8OE94iRqtY5wBMO9oJAO44EctYbCb7j/tMYXFIEeueC+nsFCbG4ozTFLFSDNQNtiPiNOWW0aWgUAac7Tbuir4bHEsf1kfph/YUjYuhAyVpp553usRczo4U22JRVAlK7GEq/8AWx65t1C+7Qrj9itCkTA2p0R22B5dllppkZFKZLR6ZWwsaQbFnWzK+rpTii64SE3ZnONZRm61qT2LJV7GOMSYGU1rjuoWcVNPNrJSvpHB0XzUMA3w2+6EpNrRNGfYW2NZWE1pbFjkk0tdD0HRD4FTHE6BWmXF6WfYWmYzO82w0pu+xyFHm1JSYmC2LWKsGZno0s58QQ4bC5paWB1QYYtJaRTdnNoRidieU/azHtQvu1UYhj5WmfVO96CtUhW1B8USlJpiM/OxTKftZj2oX3aGcb8TIEoyI6G+K7Ja0jLLPpEA1owaVtL4Y7VnWya3zUbks95iUZNsCuxb2OZeZlYMd8SMHPbVwaYYAtIsqwnMM6szsVSn7WY6YX3aIdj79HS3qz7zkQZGhTKcr2Mzua2K5VrHuEWYq1pIqYWYV/Z8CznGPBjZeKIbC4gsDt1StSXDMBoC+g8IN8zF5DtRWFY9fnI9U3W9VxybeQKWTO6PJPYtSlNiqUcxrjFmKloN8K8ip/V3LLJQWnknsX0hg4eah+rbqCXLJxeC6tGKbIGK0KQdBbCdEdtjXF2WWmmSWgUyWjSUMym/HjMVoezX85K8iJrYs8lBuxx9hWkXcLYls3bFmVbEkJcOu2pqsYWDmtFlfHCq/FKKBJS+nagrgPN9bFnUlo6lJpFRhCDFDqtuFtni1IpEsrXPbm7LleiKM96VZRL1Gto09V1TQH4Ql8rfstYRkHQdI0W9iu8AYSEWFWu6aS11lLRcecEdakzuTcRm8W6VSGVMGMYjKAPADwSeY0uqKm3jV13iOTU1+xvF2WycITb6WRWtcDbWwuqCCLLxYizJQxLRYgflUBLrDfZU2Gl/gqXEhxnGvlTm1zNhwqDiymk04yVM+Nt4MnCtCMIwbb+AnTRR4TDUVuOi3r8Xoai7IYI/NI3T/jwKO/H0ZpWMDx/4q1FmamvJ3CjR8NwBf5v6sVGsqaGpIsstzDjWVTGMgdPw5kQXjJbTayd0bHitafxdSI3bITSKeRxbOEfZVNCjJZDto6FGwyPi0euaE8/2uQcNkTTKRjz/AOKZwjj/ALZDiM8mijKY5ta2DKBFTuc1UUwckWexV+Yn1zutrEXvhn6NFlOJ+NvkkuYW0RIlXl2U260NFLjo61fnZHB/4cY8/wDihpiUkkH0IVpUeMyzTZhcC6VpbZF1wlMfsjA3ykbp/wAUJ46YweVmFSE+FtYdY7PlZHBmyetCi7siTtA2V9C4MHmoZ/lt1DuvXz0tPktkANa0GTjuo0C+ywC7cokgi0gwxlb5ptbSH9hQyQeZQcLbIQiNA8kittrUnjs3qqTjeK12iJ0/gp6sh7LbEFvyvMepd70FaoII7lhmLmM4gT0WZ2l78thaGA2iphmpNP4OtGB2Uv8A4Ubir/ilKLbEaG4kHOexZ7smu81G5DPeYvP2Ugf+DG9r/BDGNuN4mmRG+TxIeUGirjdkkHQNFEoxaYGl7Hg+Tpaz6H1nIhiWFZPizsheTysKD5LFfkNplA2OtJqNzw9Ss4mykD/wo3T/AIqZQk2MO8JO81E5DtRWE49fnI9W33no0mtk0OY5vkcYVaRWt1RyVnmMOEdvi5eQWbgNob7C63rVccWnkZDlbzyT2L6SkPmofIbqC+bZLfHknsWoS2ybksa3yKMaNArXQAK71Lli5aKvBC2a/nJbkRNbFncrvx4zFEmP2MvlroJ2l8LIa4Ueb8ottFgup1oalN+PGYq4JqFMS2azi3hCktCFbmAdHCruBOuuvz6fH4KqxcwKXS0B9lCweOvqV1EwQ8b0mmrm03qu8ayen/jcUJ8sINaitbbrtYUlmEBQVGfvUCLgN/CacNOhMnBcUk8Gc8+bqRcWPpxvTJsTCQtsVdMTtpFc9PBUmUwG8mr+mp8BM4y4E2uRmHtO6awuH9Nvek+SKwJy44LyRREe7eg9Hf4sVgyXjAABtnEztcFD2KHbbJOc6riI7xU2mgDCBXnRvkDQs58/V0Yv6jslSK6MQW25rRrzcSp4kYk2i/xcr6LAB571WRpUC/TeiLMINABhFvyzA9XX+2KjaE11lbK9aDsJt+W4A/li+36MVHT4oG5pXh7Foxx+f6dpSxpFBpULDZpLxvVP90qTU5+dV+GwdojW080+z+koB6KPYu/Mz612piM4QItz6EHbFbgJM+tdqYi502LaW2caTeTNT+Bx8c3VWdbLpqZXTSJX/wDJaDKHc0N9/HXPx3IC2Y75SuiLZothWJxeQm/tM5K+nMGmkKFb+rbn/hC+YyvpfB3zMI/y2+6FHNozK3G8+bboy+woXLs6JcbD5tnL7ChhzlMNCZX4hH5XmfVO96CtRyquWX4hU+GJn1LvegrUw3n6kcmxCgTXPf0cKzzZQedrjj+FnvMWkOdnWcbJ581H5DPebVENgEmx475OlR/L+s5X7+dDmx8aYPlvV/WciF0Sqie2Mi4Uf5qJyHaisJx3/OB6tut63LCh81E9W7UVhmOp+MD1bdb1XDsop5S88kr6QkHeah8huoL5vlLzyT2L6MkjSFD5DfdCX1BS0Zps0nzktyImtiz2U37ePsK0HZmPnJbkP1sWfSu/HjMVrxf60L8j6DxMb8RlfUtV3RUuJbx5BLeqarR000Z158nll2OuZVeyU06abStUwMJsrSqMh2JgaqLHqNkSEwdMPI9shtf7laxJ1oIoW8NTQ00gcaG8eJ8eRzDSQ6oDQ0DenKaQSSdScbtB2VlfsL/mD/8A7L/dhI6LwLyOkLHtjjDe0y7mgu3ExlEZnNc2HZx7h1vEtIgTAiNDzDcS62oY0gjMak1tFFpzJ92ZRmqojfCBFangHNYlCbBPAs+di3N/vr/7/tpP5MzX78/pifbW6SXyQnXyTMJEHDcvS7ax7sZG8VprZpWRR8FRhOsgmYcYjm1EWrqtFHmg3Vbgc+dExxTnA2pwjEpSt8X7a2dG0JhoWnpUHDHzEatp2p/ulDMLFCbddhGJbpMTN/Wm5/FGabCiOdhB7g1jiWnbN0ACS3f3GiFRTnaEbHkciWLa0GW41pXMwWIyg3gC69ZZi/guNEhZUOOYbcojJGVeKVNhGnqV9L4tzTjZhCIOeJ9tDozjJI0BlahAezA+plOKLrhKTAxOnHD9JRBzxPvEMY7YGjSxhbdMuj5WVkl2VucnIrTKcb8odCFVjlJSQMlfSuCngQoXq2+6F81LUJbE+dLGH4TiNBaCBlRbKgWfOZkTSexINcaiDDZYd/2FCxaqrCWK821tXYRivtpQ7bw22vKrhi/M/vjv7/tKEklsks8SP0vM+qd70FaXtqxPAWBo8SdiwWTLocRrCXRRlVcAWWWOBtygb/oopGJk7/2UXpi/eImlexGi+U8HSgXZLfWBG5LPeYoP5HTv/YxemL94qHGfAUxAY/bJp8VoAJBL7akAXuNxoeZKKV7DBoWJMU/B8twM+s5XnlBz3rLMAYtTUWXhvhzr4bXNqGAxKNtNljwFP/JKc/7GJ0xPtqZJXsYf4Qj1gxPVu1FYnjn+cD1bdbkVTOKc41riZ+IQASRWJbZdv0EYclXw4mS+IYhyQco1uJNlpOg9KriSTwyiNJi08k9i36TmvNw+Q3UFgUlvuY9iN4OLU2WtInogBAIFYllRdv0uWKe2F0kK2X4lXy3IfrYgSUG7b4zFXGNeDosF0MRY7oxIdQuLjk0pUbom+vUqeV344+wrSCqFAtmsYDws5spBaMzAEiJhN5N6HcHTmTCYOBLiYQWXTJyym7L5uGHAUJUWJhEk1qqQzIOdSIcGoqhxSIcmWkvhB4NQRcRU38SiYUjVhRKm0i821qQTfnTUR1BeoMxGywW0qcyirHCX3KyuxUjZMN/rLeYNRSMN0sAJGaptpmzIYwTKFjSDS1xJGjN2KblUsormk2JyzgM3x6X868YlUy833rzYlL1BsDk1EphaCf4M/JiI0bNWcdhQNOfpSFyOyIjBrlpJ6KbZI208RGpR8KzB2iL6p/D9Fy896Ywk7zEX1b/dKlSyK2D+JEOsmToiO1MV5JPo7jsVRsfO+Kn1jtTFYwXUcrk8stbLYRSLeZBOyXGLjL1zCJ17WjJ1qC9ke+X4n/8Amlxy+4lWBi2uSmTtcMaGDUFii2KSNIbOSNQV8roqQ9OvNNIr3qEBVSp125HH3qEHLJMcVgqsUP0tMerdrhLRQSs5xTPyrM+rdrhLRGOFEcjyDFGhvPMgbZCPmo3JZ7zUalBGyB81F5LPealx+4RbYlu+JQB/B2uVxlKmxN/MYHI7SrV5zhTP3MYidd5t/IOorJcbXVj/ANA1uWpT7qsfyTqKyvGknbxX0BrctODYyvkt8eSexaxKxNwzkjUFk8lvjyT2LU5Y7hvJGoJ8wPSBDZBcS+FWzcu1tQxKb8eMxRRsgk5UGvou1tQxKb9vH2FaQ9gRCGBCfkAgGlEktdoKI8HQqy8PkhQ5iWNSpUzmlDJWScOrxUWK9mHUYKKuloJygFLwlEAZQXrObtozkqIj3FwsFmdOFgaAe5PSlBCqL7FWzk1WxJZwSJMahNtBq4EtsYUVXFiVqAOdLbFFL1p1Av3YzS9bHE8xsXPyngekegoN8hf6J6CvGRf6J6Cn0j5O/wBJ+GXUfC8MzsOMCchrQK04HC7nCvzjZL+kT/SgVkk83CvFVK+D4nonoPcm1F/I/Tb+A5djZL+k72Sm57GmXdDeA41LHNG5N5BA1oKGDononoPckvkni0toOFLpHyL0n4YSYrYbhQIGREcQ7LJsBNhA7lNbjJAH0j0IPEhE9E9B7l0yET0T0HuTai3spQe6Dv8AK6W9J3slDmOGFoccwtrJOSHVqCN9k01FU/wfE9E9B7kmJJPF4px2IjGKdpi6PdEdaJL41ywY1pc6oaAdybwEA+Su4E58HxPQd7J7k5qMtsOjfwHEbGqXIG6df6JTf5TS/pH2SgoyEQfRPQe5e8hf6J6D3KekfI1Br4CXF/DsGFPRo7yRDewgEAk1Jh0s/pKLm4+SY+m72HLK/In1pkmuihr0LpkYnoO6D3JyhF7YdH4NUfj5J+m/2HIZxsxigR4cQQ3EkhoFQRcWk9QKEPIonoO6D3LhlH+iegoUIp3Yur8B9i7jZLQZWFDe5wc1tCA0nOe9S4uOkqfpu9grNmybzWjSeIFLOD4noO9k9yT44Xdj6PwH0XG+WLSMp1oI3p0UQTh+abEi5TCSMkC0UznvUf4Pi+g72T3JJkn+iegpxjGLww6Pwekt9zHsRpK4zwGtaC42ADeoOloZa6pGZeg4Pe66nFbXUnJRex9W6wWuN+FIcd0Mw3EgNdWopfSmpUsrvx4zFSfgiLo19y7Bwe9rgTSg4eBCcUqTGuOSeg8wK7zEO36KejwgqjBeERDY1pBJAzZPaQVJiYVBG8f/AG/aWLasyfDyN6GYhySq+fJJAHcn4s5X6Lqf096hRolXVyT1d6Fsxlwcl+1k+PHDIWSNFp8auFD0aKTYrKPGqAA0imnJ71XugHh6R3q4UiPQ5P8AkYY7PROt40raKZtSdZQC49XerckHo8ngW6aFzbeE3LoIO+dXgzez3peVo6l4OWB7IsTI0pbZoaemupMuiAWmxMGM51jbBncb0utj7tEiPPjNaepJhZJOU91Tw1oOIJMFgbd0lPByMLQW3ljxmmnPzmqbM03SkOdwpJdnN2f8e5LqhubFungBW85lWRYpcSSakrkeIXHgzJuq2jBIwnyORJlKZQrcLSr7y1g+lU571TygyRwm3x4zqSyPQVWU12ZtxS6o7MzjcomvjsTYmwB48f6UbbDac64H/h441SghPkdj8zMjLhuBuArfpNVMdPNAsJu0G3qVPMu3vBXxrU10eoHN3pOCwEeR2x/yttL7hS49yS6YY4UJzaD3eKJkxL0pkWzjFnjnCXUfdkd0xQhwvz32qzh4QY4VJoaXUN/ReLFBcainD41hRGRDDdwFU4qRK5HD+F18INN7j0Hpu8UTbpxjrzbpoem5RRHuIPjxrXYkWtqnoi/VbGJgA3G3iI7FHEa3OCM6nbb+CRFY11hFDpHi0K0/JlJXlC5XCpG+rxgWqW6Ox9pt4QD45iqOIwtvtGlehxCDUFD408oFzSWGWkRmivQUkRnN0pqDO6fwTxeMymq2X2T0K8r0jo7l4RRmPjiTDgDwJp7f9hPqhObJZPgdyTlePwULLIShF0p9SO5KyvH4L2V4tTAiV4eNdRQ+wkxHaR0JLoxGcdCQXVsCU2EBaVVGds8Gl1pKfFdI6OxN10JQckykPBrs5A5rV4VzEU00SMvT0LpiZgpou0OCotqCeJR4zibz0XLzovDxlN16E0iXISWrrIVSuucpEuKBNsSSbOEO0jhNEktcbaimaxKL62C7xYkOdpSKdDTmnSEoA6R0LwdnPjgXoh8cVpVEDTmlOsyrLRZweOFJebUqAb+YI+AWzhDqG0dHGvHKstHRwBdcdyTx9Scbb48aAgBpodW/QbuZcjQibyLOBLdf09/aV1AfojNcRuSaJ4B3pdXWuOZUcIs1pDIiZOhwtdp6l3Id6XFYlA04l0HMebuUljZa623jFEztKknr1heaQU0xNJkSlE4xxzFORIaaLCnsnQ+2JW8pWTwlRg7Slh6VFKQ7kcPjiSXQ/H4rwfXxau5X+0sjwIydIXedKr48XL1eBMQ3UZkoUznx2JRAGZNgVt50yRRiaLknLA7V0Ctq81ufnQGT2VXx4prXnuHjx1LrDZVMjSgLO8fQvV/DvXivDSmIUwJRffS86lxozpTG9aQxTHAeOtNxIlT1nsCciakyBQeM6ENv4O5a411vV3rwFlV1ooOIa0EnnayuQnUFededva8BXGNu5kw+RWVuT4vCXUJL2WHjXiyzoSGee+7gPVmTjXChCac2zxwFOQ22oGtiMu3j150l9EqKzWvPbZz60CEwn5j4H4Jx1KX8+opl4pQpdbOJAkzuXXjC9l9Otee0WHxbm610sCB5PB403rhNPGruXHNF/MlFgQAk0KQbE4Wi/SlFtUBQzVKETT0pJFFxyZJIpnCTXjTYNLs6dDk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221" name="Picture 5" descr="C:\Users\Marcus Lee\Downloads\photo 2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96376">
            <a:off x="5631690" y="3418971"/>
            <a:ext cx="3376149" cy="2532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descr="C:\Users\Marcus Lee\Downloads\photo 2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92831">
            <a:off x="5723623" y="479638"/>
            <a:ext cx="3192289" cy="2394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6" name="Picture 10" descr="C:\Users\Marcus Lee\Downloads\photo 2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369167" y="2928888"/>
            <a:ext cx="4064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C:\Users\Marcus Lee\Downloads\photo 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645629">
            <a:off x="820332" y="3301696"/>
            <a:ext cx="3328144" cy="2496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3" name="Picture 7" descr="C:\Users\Marcus Lee\Downloads\photo 4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096182" y="1927805"/>
            <a:ext cx="3544168" cy="2658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743200" y="5077028"/>
            <a:ext cx="6400800" cy="1752600"/>
          </a:xfrm>
        </p:spPr>
        <p:txBody>
          <a:bodyPr/>
          <a:lstStyle/>
          <a:p>
            <a:r>
              <a:rPr lang="en-AU" b="1" dirty="0">
                <a:solidFill>
                  <a:schemeClr val="bg1"/>
                </a:solidFill>
                <a:latin typeface="Baskerville Old Face" panose="02020602080505020303" pitchFamily="18" charset="0"/>
              </a:rPr>
              <a:t>Japan Trip 2014</a:t>
            </a:r>
            <a:endParaRPr lang="en-AU" b="1" dirty="0" smtClean="0">
              <a:solidFill>
                <a:schemeClr val="bg1"/>
              </a:solidFill>
              <a:latin typeface="Baskerville Old Face" panose="02020602080505020303" pitchFamily="18" charset="0"/>
            </a:endParaRPr>
          </a:p>
          <a:p>
            <a:r>
              <a:rPr lang="en-AU" b="1" dirty="0" smtClean="0">
                <a:solidFill>
                  <a:schemeClr val="bg1"/>
                </a:solidFill>
                <a:latin typeface="Baskerville Old Face" panose="02020602080505020303" pitchFamily="18" charset="0"/>
              </a:rPr>
              <a:t>Marcus Lee</a:t>
            </a:r>
            <a:endParaRPr lang="en-AU" b="1" dirty="0">
              <a:solidFill>
                <a:schemeClr val="bg1"/>
              </a:solidFill>
              <a:latin typeface="Baskerville Old Face" panose="02020602080505020303" pitchFamily="18" charset="0"/>
            </a:endParaRPr>
          </a:p>
        </p:txBody>
      </p:sp>
      <p:pic>
        <p:nvPicPr>
          <p:cNvPr id="9227" name="Picture 11" descr="C:\Users\Marcus Lee\Downloads\photo 3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52404" y="277154"/>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Marcus Lee\Downloads\photo 1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502816">
            <a:off x="49239" y="2215440"/>
            <a:ext cx="3639145" cy="2729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5" name="Picture 9" descr="C:\Users\Marcus Lee\Downloads\photo 1 (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0671" y="513537"/>
            <a:ext cx="3433644" cy="2575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TCpO0EKUi2x5hOclbc4hAxKn2p2rwRywuyhcQA6VsImhBOotaN"/>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5950"/>
            <a:ext cx="9144000" cy="684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5949"/>
            <a:ext cx="9144000" cy="6740307"/>
          </a:xfrm>
          <a:prstGeom prst="rect">
            <a:avLst/>
          </a:prstGeom>
          <a:noFill/>
        </p:spPr>
        <p:txBody>
          <a:bodyPr wrap="square" rtlCol="0">
            <a:spAutoFit/>
          </a:bodyPr>
          <a:lstStyle/>
          <a:p>
            <a:r>
              <a:rPr lang="en-AU" sz="2400" b="1" u="sng" dirty="0" smtClean="0">
                <a:latin typeface="Arabic Typesetting" panose="03020402040406030203" pitchFamily="66" charset="-78"/>
                <a:cs typeface="Arabic Typesetting" panose="03020402040406030203" pitchFamily="66" charset="-78"/>
              </a:rPr>
              <a:t>School: </a:t>
            </a:r>
          </a:p>
          <a:p>
            <a:endParaRPr lang="en-AU" sz="2400" dirty="0" smtClean="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Teachers: </a:t>
            </a:r>
            <a:r>
              <a:rPr lang="en-AU" sz="2400" dirty="0" smtClean="0">
                <a:latin typeface="Arabic Typesetting" panose="03020402040406030203" pitchFamily="66" charset="-78"/>
                <a:cs typeface="Arabic Typesetting" panose="03020402040406030203" pitchFamily="66" charset="-78"/>
              </a:rPr>
              <a:t>Most of the teachers that I have encountered in my sister-school are very friendly and express a great fascination for foreigners. The teachers that I had for classes are casual in their teaching. However I find that there is not a lot of interactions between teachers and students during classes. </a:t>
            </a:r>
          </a:p>
          <a:p>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Subjects: </a:t>
            </a:r>
            <a:r>
              <a:rPr lang="en-AU" sz="2400" dirty="0" smtClean="0">
                <a:latin typeface="Arabic Typesetting" panose="03020402040406030203" pitchFamily="66" charset="-78"/>
                <a:cs typeface="Arabic Typesetting" panose="03020402040406030203" pitchFamily="66" charset="-78"/>
              </a:rPr>
              <a:t>All students undertake the same subjects and do not get to choose what “electives” they take. English is a compulsory subject for all students, but they are allowed/ recommended to choose levels of English to study. In addition to English, they also have a class called International Studies and World Studies, in which they conduct studies of global issues. Their history lessons are split into two types: International and local Japanese history. The maths they do is significantly harder in a way that they are not to use calculators and have to work it out manually.</a:t>
            </a:r>
          </a:p>
          <a:p>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Facilities: </a:t>
            </a:r>
            <a:r>
              <a:rPr lang="en-AU" sz="2400" dirty="0" smtClean="0">
                <a:latin typeface="Arabic Typesetting" panose="03020402040406030203" pitchFamily="66" charset="-78"/>
                <a:cs typeface="Arabic Typesetting" panose="03020402040406030203" pitchFamily="66" charset="-78"/>
              </a:rPr>
              <a:t>I find that the facilities of my sister school are not as “advanced” as what we have in our school, but is equipped with basic facilities such as wooden desks and chairs, fans (no air-conditioning) etc. They do have a specialised computer room, though the computers themselves are of old models. The toilets however are VERY clean. </a:t>
            </a:r>
          </a:p>
          <a:p>
            <a:endParaRPr lang="en-AU"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490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0.gstatic.com/images?q=tbn:ANd9GcTykF5KTPSyxgxezKimNn5USTYIcv8cmeqtl1oNIH6kDSjF1feD"/>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632311"/>
          </a:xfrm>
          <a:prstGeom prst="rect">
            <a:avLst/>
          </a:prstGeom>
        </p:spPr>
        <p:txBody>
          <a:bodyPr wrap="square">
            <a:spAutoFit/>
          </a:bodyPr>
          <a:lstStyle/>
          <a:p>
            <a:r>
              <a:rPr lang="en-AU" sz="2000" b="1" dirty="0">
                <a:latin typeface="Arabic Typesetting" panose="03020402040406030203" pitchFamily="66" charset="-78"/>
                <a:cs typeface="Arabic Typesetting" panose="03020402040406030203" pitchFamily="66" charset="-78"/>
              </a:rPr>
              <a:t>Timetable/ Routine: </a:t>
            </a:r>
            <a:r>
              <a:rPr lang="en-AU" sz="2000" dirty="0">
                <a:latin typeface="Arabic Typesetting" panose="03020402040406030203" pitchFamily="66" charset="-78"/>
                <a:cs typeface="Arabic Typesetting" panose="03020402040406030203" pitchFamily="66" charset="-78"/>
              </a:rPr>
              <a:t>The class stays in their class for most of their periods unless taking special classes such as Physical Education or World Studies where students move to the computer laboratory. </a:t>
            </a:r>
            <a:r>
              <a:rPr lang="en-AU" sz="2000" dirty="0" smtClean="0">
                <a:latin typeface="Arabic Typesetting" panose="03020402040406030203" pitchFamily="66" charset="-78"/>
                <a:cs typeface="Arabic Typesetting" panose="03020402040406030203" pitchFamily="66" charset="-78"/>
              </a:rPr>
              <a:t> There is a period called homeroom which is similar to our roll call. There </a:t>
            </a:r>
            <a:r>
              <a:rPr lang="en-AU" sz="2000" dirty="0">
                <a:latin typeface="Arabic Typesetting" panose="03020402040406030203" pitchFamily="66" charset="-78"/>
                <a:cs typeface="Arabic Typesetting" panose="03020402040406030203" pitchFamily="66" charset="-78"/>
              </a:rPr>
              <a:t>is usually a 5 to 10 minute break in between periods for teachers to move around and for students to get up and stretch, or simply </a:t>
            </a:r>
            <a:r>
              <a:rPr lang="en-AU" sz="2000" dirty="0" smtClean="0">
                <a:latin typeface="Arabic Typesetting" panose="03020402040406030203" pitchFamily="66" charset="-78"/>
                <a:cs typeface="Arabic Typesetting" panose="03020402040406030203" pitchFamily="66" charset="-78"/>
              </a:rPr>
              <a:t>chat. </a:t>
            </a:r>
            <a:r>
              <a:rPr lang="en-AU" sz="2000" dirty="0">
                <a:latin typeface="Arabic Typesetting" panose="03020402040406030203" pitchFamily="66" charset="-78"/>
                <a:cs typeface="Arabic Typesetting" panose="03020402040406030203" pitchFamily="66" charset="-78"/>
              </a:rPr>
              <a:t>School starts at 8:30 and ends at 3:30, and after school students are required to clean their classrooms and </a:t>
            </a:r>
            <a:r>
              <a:rPr lang="en-AU" sz="2000" dirty="0" smtClean="0">
                <a:latin typeface="Arabic Typesetting" panose="03020402040406030203" pitchFamily="66" charset="-78"/>
                <a:cs typeface="Arabic Typesetting" panose="03020402040406030203" pitchFamily="66" charset="-78"/>
              </a:rPr>
              <a:t>the school compound. </a:t>
            </a:r>
            <a:r>
              <a:rPr lang="en-AU" sz="2000" dirty="0">
                <a:latin typeface="Arabic Typesetting" panose="03020402040406030203" pitchFamily="66" charset="-78"/>
                <a:cs typeface="Arabic Typesetting" panose="03020402040406030203" pitchFamily="66" charset="-78"/>
              </a:rPr>
              <a:t>Then students are also required to go to club activities. </a:t>
            </a:r>
            <a:r>
              <a:rPr lang="en-AU" sz="2000" dirty="0" smtClean="0">
                <a:latin typeface="Arabic Typesetting" panose="03020402040406030203" pitchFamily="66" charset="-78"/>
                <a:cs typeface="Arabic Typesetting" panose="03020402040406030203" pitchFamily="66" charset="-78"/>
              </a:rPr>
              <a:t>After club activities it would usually be around 4:30 to 5 and students usually walk home together and stop by at local convenience stores to get a snack, or even go out for a light dinner together before going home. I also see many students roaming around at night with their friends. </a:t>
            </a:r>
          </a:p>
          <a:p>
            <a:endParaRPr lang="en-AU" sz="2000" dirty="0">
              <a:latin typeface="Arabic Typesetting" panose="03020402040406030203" pitchFamily="66" charset="-78"/>
              <a:cs typeface="Arabic Typesetting" panose="03020402040406030203" pitchFamily="66" charset="-78"/>
            </a:endParaRPr>
          </a:p>
          <a:p>
            <a:r>
              <a:rPr lang="en-AU" sz="2000" b="1" dirty="0" smtClean="0">
                <a:latin typeface="Arabic Typesetting" panose="03020402040406030203" pitchFamily="66" charset="-78"/>
                <a:cs typeface="Arabic Typesetting" panose="03020402040406030203" pitchFamily="66" charset="-78"/>
              </a:rPr>
              <a:t>Homework: </a:t>
            </a:r>
            <a:r>
              <a:rPr lang="en-AU" sz="2000" dirty="0" smtClean="0">
                <a:latin typeface="Arabic Typesetting" panose="03020402040406030203" pitchFamily="66" charset="-78"/>
                <a:cs typeface="Arabic Typesetting" panose="03020402040406030203" pitchFamily="66" charset="-78"/>
              </a:rPr>
              <a:t>Japanese students get a fair amount of homework for each subject, however as for my host brother, he told me that some teachers do allow some time in class to get started on homework assigned on the day. He also told me that teachers usually go over the homework the next period. Sometimes, it is also possible that teachers hand out homework sheets as they go through the work, and students are required to complete this “homework” (such as filling in the blanks) as the teacher goes over the content. My host brother usually stays up quite late to finish his homework. </a:t>
            </a:r>
          </a:p>
          <a:p>
            <a:endParaRPr lang="en-AU" sz="2000" dirty="0">
              <a:latin typeface="Arabic Typesetting" panose="03020402040406030203" pitchFamily="66" charset="-78"/>
              <a:cs typeface="Arabic Typesetting" panose="03020402040406030203" pitchFamily="66" charset="-78"/>
            </a:endParaRPr>
          </a:p>
          <a:p>
            <a:r>
              <a:rPr lang="en-AU" sz="2000" b="1" dirty="0" smtClean="0">
                <a:latin typeface="Arabic Typesetting" panose="03020402040406030203" pitchFamily="66" charset="-78"/>
                <a:cs typeface="Arabic Typesetting" panose="03020402040406030203" pitchFamily="66" charset="-78"/>
              </a:rPr>
              <a:t>Discipline: </a:t>
            </a:r>
            <a:r>
              <a:rPr lang="en-AU" sz="2000" dirty="0" smtClean="0">
                <a:latin typeface="Arabic Typesetting" panose="03020402040406030203" pitchFamily="66" charset="-78"/>
                <a:cs typeface="Arabic Typesetting" panose="03020402040406030203" pitchFamily="66" charset="-78"/>
              </a:rPr>
              <a:t>From what I see and vaguely know, the discipline in Japanese schools are very good, such as students taking part in </a:t>
            </a:r>
            <a:r>
              <a:rPr lang="en-AU" sz="2000" i="1" dirty="0" smtClean="0">
                <a:latin typeface="Arabic Typesetting" panose="03020402040406030203" pitchFamily="66" charset="-78"/>
                <a:cs typeface="Arabic Typesetting" panose="03020402040406030203" pitchFamily="66" charset="-78"/>
              </a:rPr>
              <a:t>souji</a:t>
            </a:r>
            <a:r>
              <a:rPr lang="en-AU" sz="2000" dirty="0" smtClean="0">
                <a:latin typeface="Arabic Typesetting" panose="03020402040406030203" pitchFamily="66" charset="-78"/>
                <a:cs typeface="Arabic Typesetting" panose="03020402040406030203" pitchFamily="66" charset="-78"/>
              </a:rPr>
              <a:t> and cleaning up their classrooms and school, thus the school is always very clean. Students also conduct themselves in a very well-manner. I have not witnessed any disciplinary actions during my day at the high school. </a:t>
            </a:r>
            <a:endParaRPr lang="en-AU"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8690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ic6.depositphotos.com/1030437/622/i/950/depositphotos_6228623-Japanese-background.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30700"/>
            <a:ext cx="9143999" cy="8586966"/>
          </a:xfrm>
          <a:prstGeom prst="rect">
            <a:avLst/>
          </a:prstGeom>
          <a:noFill/>
        </p:spPr>
        <p:txBody>
          <a:bodyPr wrap="square" rtlCol="0">
            <a:spAutoFit/>
          </a:bodyPr>
          <a:lstStyle/>
          <a:p>
            <a:pPr algn="ctr"/>
            <a:r>
              <a:rPr lang="en-AU" sz="2400" b="1" u="sng" dirty="0" smtClean="0">
                <a:latin typeface="Arabic Typesetting" panose="03020402040406030203" pitchFamily="66" charset="-78"/>
                <a:cs typeface="Arabic Typesetting" panose="03020402040406030203" pitchFamily="66" charset="-78"/>
              </a:rPr>
              <a:t>Culture:</a:t>
            </a:r>
          </a:p>
          <a:p>
            <a:pPr algn="ctr"/>
            <a:r>
              <a:rPr lang="en-AU" sz="2400" dirty="0" smtClean="0">
                <a:latin typeface="Arabic Typesetting" panose="03020402040406030203" pitchFamily="66" charset="-78"/>
                <a:cs typeface="Arabic Typesetting" panose="03020402040406030203" pitchFamily="66" charset="-78"/>
              </a:rPr>
              <a:t>What I think is unique about the Japanese culture that is different to the typical Australian lifestyle is the family unit. Unlike Australian families, the role of each member of the family unit is </a:t>
            </a:r>
            <a:r>
              <a:rPr lang="en-AU" sz="2400" b="1" dirty="0" smtClean="0">
                <a:latin typeface="Arabic Typesetting" panose="03020402040406030203" pitchFamily="66" charset="-78"/>
                <a:cs typeface="Arabic Typesetting" panose="03020402040406030203" pitchFamily="66" charset="-78"/>
              </a:rPr>
              <a:t>very </a:t>
            </a:r>
            <a:r>
              <a:rPr lang="en-AU" sz="2400" dirty="0" smtClean="0">
                <a:latin typeface="Arabic Typesetting" panose="03020402040406030203" pitchFamily="66" charset="-78"/>
                <a:cs typeface="Arabic Typesetting" panose="03020402040406030203" pitchFamily="66" charset="-78"/>
              </a:rPr>
              <a:t>distinct. For example, the mother usually stays at home and does the domestic roles, while the father is out working till late hours. </a:t>
            </a:r>
          </a:p>
          <a:p>
            <a:pPr algn="ctr"/>
            <a:endParaRPr lang="en-AU" sz="2400" dirty="0" smtClean="0">
              <a:latin typeface="Arabic Typesetting" panose="03020402040406030203" pitchFamily="66" charset="-78"/>
              <a:cs typeface="Arabic Typesetting" panose="03020402040406030203" pitchFamily="66" charset="-78"/>
            </a:endParaRPr>
          </a:p>
          <a:p>
            <a:pPr algn="ctr"/>
            <a:r>
              <a:rPr lang="en-AU" sz="2400" dirty="0" smtClean="0">
                <a:latin typeface="Arabic Typesetting" panose="03020402040406030203" pitchFamily="66" charset="-78"/>
                <a:cs typeface="Arabic Typesetting" panose="03020402040406030203" pitchFamily="66" charset="-78"/>
              </a:rPr>
              <a:t>Though not as common in Australia, It also seems to be typical for school-children have tutoring at “cram schools” in addition to their long day at school, so that they are able to learn more ahead of their peers. Thus, it feels like the Japanese education system is very rigorous and highly-competitive. </a:t>
            </a:r>
          </a:p>
          <a:p>
            <a:pPr algn="ctr"/>
            <a:endParaRPr lang="en-AU" sz="2400" dirty="0">
              <a:latin typeface="Arabic Typesetting" panose="03020402040406030203" pitchFamily="66" charset="-78"/>
              <a:cs typeface="Arabic Typesetting" panose="03020402040406030203" pitchFamily="66" charset="-78"/>
            </a:endParaRPr>
          </a:p>
          <a:p>
            <a:pPr algn="ctr"/>
            <a:r>
              <a:rPr lang="en-AU" sz="2400" dirty="0" smtClean="0">
                <a:latin typeface="Arabic Typesetting" panose="03020402040406030203" pitchFamily="66" charset="-78"/>
                <a:cs typeface="Arabic Typesetting" panose="03020402040406030203" pitchFamily="66" charset="-78"/>
              </a:rPr>
              <a:t>I do find that Japanese people are very obsessed with Caucasian foreigners, especially those with blonde hair and blue eye foreigners. Because Australia is a very multicultural country, the popularity and royalty that “white-skinned” foreigners receive in Japan is very shocking to me, and to a certain extent very creepy. </a:t>
            </a:r>
          </a:p>
          <a:p>
            <a:pPr algn="ctr"/>
            <a:endParaRPr lang="en-AU" sz="2400" dirty="0">
              <a:latin typeface="Arabic Typesetting" panose="03020402040406030203" pitchFamily="66" charset="-78"/>
              <a:cs typeface="Arabic Typesetting" panose="03020402040406030203" pitchFamily="66" charset="-78"/>
            </a:endParaRPr>
          </a:p>
          <a:p>
            <a:pPr algn="ctr"/>
            <a:r>
              <a:rPr lang="en-AU" sz="2400" dirty="0" smtClean="0">
                <a:latin typeface="Arabic Typesetting" panose="03020402040406030203" pitchFamily="66" charset="-78"/>
                <a:cs typeface="Arabic Typesetting" panose="03020402040406030203" pitchFamily="66" charset="-78"/>
              </a:rPr>
              <a:t>I also feel like Japanese people distinctly have “two-sides”, one in public and one in private. This is more prominent in those working in the public sector which deals with customers.  Although the customer service is very good, I somehow feel like it is not sincere and is like a “fake façade” masked in front of customers. </a:t>
            </a:r>
          </a:p>
          <a:p>
            <a:pPr algn="ctr"/>
            <a:endParaRPr lang="en-AU" sz="2400" dirty="0">
              <a:latin typeface="Arabic Typesetting" panose="03020402040406030203" pitchFamily="66" charset="-78"/>
              <a:cs typeface="Arabic Typesetting" panose="03020402040406030203" pitchFamily="66" charset="-78"/>
            </a:endParaRPr>
          </a:p>
          <a:p>
            <a:pPr algn="ctr"/>
            <a:endParaRPr lang="en-AU" sz="2400" dirty="0" smtClean="0">
              <a:latin typeface="Arabic Typesetting" panose="03020402040406030203" pitchFamily="66" charset="-78"/>
              <a:cs typeface="Arabic Typesetting" panose="03020402040406030203" pitchFamily="66" charset="-78"/>
            </a:endParaRPr>
          </a:p>
          <a:p>
            <a:pPr algn="ctr"/>
            <a:endParaRPr lang="en-AU" sz="2400" dirty="0">
              <a:latin typeface="Arabic Typesetting" panose="03020402040406030203" pitchFamily="66" charset="-78"/>
              <a:cs typeface="Arabic Typesetting" panose="03020402040406030203" pitchFamily="66" charset="-78"/>
            </a:endParaRPr>
          </a:p>
          <a:p>
            <a:pPr algn="ctr"/>
            <a:endParaRPr lang="en-AU" sz="2400" dirty="0">
              <a:latin typeface="Arabic Typesetting" panose="03020402040406030203" pitchFamily="66" charset="-78"/>
              <a:cs typeface="Arabic Typesetting" panose="03020402040406030203" pitchFamily="66" charset="-78"/>
            </a:endParaRPr>
          </a:p>
        </p:txBody>
      </p:sp>
      <p:sp>
        <p:nvSpPr>
          <p:cNvPr id="2" name="AutoShape 2" descr="data:image/jpeg;base64,/9j/4AAQSkZJRgABAQAAAQABAAD/2wCEAAkGBxQTEhUUExQWFhQXFxcYGBcYGRgXGBgXFxgYHRgYGBsYHiggGholHhccIjIhJSkrLi4uGB8zODMsNygtLisBCgoKDg0OGxAQGywkICUsLCwsNCwsLCwtLCwsLCwsLCwsLC00LCwsLCwsLCwsLCwsLCwsLCwsLCwsLCwsLCwsLP/AABEIALEBHAMBIgACEQEDEQH/xAAcAAACAwEBAQEAAAAAAAAAAAADBAIFBgABBwj/xABBEAACAQMDAgMGAgkDAwIHAAABAhEAAyEEEjFBUQUiYQYTMnGBkaGxFCNCUmJywdHwB4LhFTPxksIWJDQ1Q1Oy/8QAGgEAAwEBAQEAAAAAAAAAAAAAAQIDAAQGBf/EADQRAAICAQMBBQQKAgMAAAAAAAABAhEDEiExQQQTUWFxIjKBkRQzQlJyocHh8PEF0RU0sf/aAAwDAQACEQMRAD8A+NXb7O+9x5iZLCFJPcjifpW28IGiTQk3tVce6rl7dqwxRklYfyui7WEmYcgwIrAqkHIq0e0l17aWLZDPtQi40necFlMAAMTxmIHejGW9gTN97Ne317TAW3uHUJDFRfO1wJMfrENwlhEbNp5EHpX0C5p/D/EkM+5usQm4qR7xSuQJgNAJ4IjPGa+I+JeB6rRWmW4iqDdCOCBvDrLINxHwsBuBQlTGciK+qex3g/hers2rqWbRvKoZ037nR8gm4qkDJnlQDjGBFUy2Nyfsv8za2dKqIERQqKAFUAAADgADig3LVPRQ3FMmXaK9lqMUzcSgsKeybQIiuFSIrgKIDoqQFeqKnFYx4oqYFRWiqKxjgKIq14BRVFAKR6q0wgxNDRaJdslkIHJHyoFEgN/XhVBXPU94EY+tZfU6Kzcu2rxtm42SCSYWZO7bMbpj6mmdVdfa+wDcB5STgGeGEcYpXxfWi3ad0JnbFuIG+4WVUtpPxEs6j5EniptlVSTYK8FS5ZuuxtLYb3jIBNticKGIyYLSIHMdqZ8G8Ztakq6XZ3EjcdyqIzGxlBJ6zOc+gr10CraS8d5x7wiBuYDJUD4QCN2DzEUlf0qWm22/KCxdoxJIyY/zM0u4a6m+sPvUMeDn+31qT+lLeG2dllQeo3H60f3lUJAWczUkehXHPapLgSaJrA6p4pPdNFu2yxpbW3mtJKbd7MiCQSBuYCYHNMhOWI+L6d0IvWEU3BuLElpI2EKNq/FmMHtxmpaDxn3ttNwIYwMidzHJjmO+MCcEirTWXV3bZ8xBIGZjiccCs34pZ90LYteVlOAxcoRPLkZPmI5POeucgMsvELtzYTbZFbMs5ICiOcA1U++/SWYMyPatqAQoYFrpX4gSIgAmACeR6Svf1D3YRkiQPelQZAB5XeIAzOMkZ60d/ElUbUG1VgZxPGFXuQeaZAaYTUtsCKt02lXakFZ3cYBbJMftZoz38NhgROCMnttIMZ9Dj0qsu31Gfhkx+tWZyJG6SY6/P5VW67Vt5mYbkYwqGFDkAwSfigDqYwKNitHl+63vEtWhtZo3OvnYjcVd8cKCx69c8zVna8Esx5d2ZJLCWJnJMivdGBbI33E3udoQEBZHwgADAHAHGepNTa/atkqQ0jJ+N4JzEk+vFFCOzJeO/wCm4vrbveG27ttSCtyxf327iMBI/wC70zHJHWeayviHs1f0lxWDsyKEc3baN+qJyN8iUYDOY+cgx+h/Bde16yHKMrgAMGUqC8CdpPKz1E/hXyPUeM3rXidy7fQ6RNpW8tz9ckXC3mCqB720xiYxMnk1yygmNkhFJPxNL/p2LGpXVWrmov60MfP78AWzH7VtS7MshgMkcVu9H4fasrstW0tqP2UUKPwr5nrfBrek1ljU+H3rKtckizcJNm4twiBauqpVVY+UEkZ2DrB+ieEeI3Lin32nbTuIG0ulxTIyVZDkA4yBR3K430fI/sqDW6IXivQd3BrFRS5bpd7dWZFDuWO1FMVxKorXoWnH09DWwZp7J6WBAr2KJetHpStyaKA0SXmmUFAtpTSpWYUj1RR0WootHtx3FKMkTtpRmtyCJiRz2qO4AV4dWv1yfoOtAczGtsOj3ME85nkcLJHSJx/EZrG6zxEble5dJXR3rV64oXcSxuKBuzIhPeQo6hSOIOs9tvEwLHvbQW7cjbbVWEhyRBPaJk+navnml8ASS7sSx2OT8Re5lmZwcRJ49fSkl5B3ao+qWr2j1YS8LkLcUMFJCE4ByOZgg4PEGrNtJZRg6oNwmD8+vY81hvZrQuziF22gIBA2qACTtXGcn7yfQbZRP9qpG+okttj17xNTsDdzUDbJpizaMUWBWRuKeh/D+0UpqrzoBNsuCwWEliJ4JBAgdzMCmNdqEQeZgk8SwU4jifpVBfuqrFlFx2g+ZrjBcEwAOCCVjiKA1DGr8aW3O5YYGAEYO0ED4gDiSPUDGaq//iMHcDZuQdwlYJ2kQD5TzMzHFR1FwjP6obyTsUBzAGfNiCeT0/Ku1dy40qt5UQCCYDNLD4YUAGZnB5GQawGjx/G0Qs3u2AChRcZW3tG0AMInaJyarr/jlp7Zi4d26T7xihIJk7DGPhgAA8R3pi3plAj3hB3QIAEweseaP93qKHqVVrYG5idyBoZ4jcAYiOpJBpkJIH4XsdbNxikMm8Zlm6jdA83T6CrPV3rewe8ZeJHIORyIO4fQ1TeI+FLkWrjr5pYo1uSWJkFWQ7mJMZ9JpZrNwswRwSiqG3OUkcEC7DZjoEHBo3QNNqxZLRuNuyUJYgoWhv4l3c4gKBklpxFR/SYbdID/APbtkEFlWYYGfiMrGM+VonNAtjfaWywtreQtbdQJDBQSXtsCSVIwMeWW4KxTOxAAAFQARGwiN5+GIJnGMZ6UDLfc9/SYcbgGCztJCSoIiIHwgH9kmenQUmbgHMHsS4GOmAf8mnD4S5BZQ/mgmTDQOkN9Zgk9jVZrNJbZyVYKDGCBeggQfMxJHHHee9NuL6H0HwnVPaYpIIG07EG5gCM7N6iV6kx2imvaHwXS+IIq6i2TsMqwO11+R7HsftNYhfaF7W5HS6biw3ujl2G6B1ljgZBxBFbDQa83UDRHRpDLDDkAEZHqDFJpTKalVCdr2K0iK1sNfNoggWzdYqsxJSMqcd6Z9n/CF0astu9euI0Qt1w4SJnZgEAzJFNMxqBY0dImy4Q82rJrhqoqvzUgDW0oOpjxvnvRtPrCPlVatGVqDQybL6ywYTQtRcC0jpdURjpViERhSVRVO0JHcwxkVEaU9RVgBs4yKKjg8UbF0+IlZ00UQ2qd2V464xQsOxT3rpEilQxq41lkEcZ70k2jgTTponJME1/apJqi8a8SHmAbaSpgxIBgcgQfp6VYeLodkCeeM5HJ4+VY/SWV1WpVSx2qx94qyowW8pPK7jA9QrDEipzbuimOktQp4JZB19y41m0tkWeQWJUbbSfFA84VMCOA/Vq2+h8MsMQ6SwHAJ8oI/PtyRQNJ7MWbbu0sQ0AJgKoBmO57SelWWnRbahEUKo4A/P51SMWuRHJJbWNiaIlyD6Uul2itdnH5CaZiIaueIAGAG6Z2kj7igDxQPMQV25+5BkHpikNZqwg4YHoSAROOxnqKqnvK+TtAPVVZMzgknkATO6PSaR0ikU2WervC1G0lVONpbyqB2U+mMVV6zWFz+6MceYsZIjkhYwc/vUle1A2slu+swVG7BBGZDKSdoI3ccYFeaVp3Bm86mChYSDt+MkfEsDB9QOlCxlSZYaMLbYuV2bsbsTtAkKTOWzk5HHaiG2XCsy7+YnG0H5x/XOfkhZuD9pgD/COhgNAaYwY7xj5MzuPxARHLHjrmSXJjjAAxNFMziDuXQgxLLMkBSx+WfMT1I5z2mkdfqlUQpCxt3RA8sgEgSBAJnBmnWtKFYhskTPlIDE4G2QYGDPQGlkT3jXYgWlycAksFwqg8wM5MSR2pt2LSRXtf84V22gAsxztXiATPmYzHIEzziiW9ImSEWQY3XOZ5hckz8h+c1C2VUsV3ETJBO2AFgQTj4nMkRAY9ZpjUnyiTFwAy0swDRgLBj6ZI6zFBCuyv13hiXLaC6VKq0hoO8ueoZXBAE8yMxyAaWv2btu6HlHaP1aGyZkD4g27oC0NGJPGauRohcKqXJ37mDCCqpbxE5E8AEAR8wQT3PcICAwmM+YtuwAN2/cSY6kdqahaM7b1S304vKdxUhkYPJP7vGMCZOT1inNX4UhbyFY48wBII/ltsB9D+M0PW27dxSrg7XgADeRA7BQsYzJMjBqu0du4qwNSrCT8aQy5+E5k/M961gpG01fg9q/JBDjlCQVuI8RKXeeDyMz1qytHjdbKmInDGBxO2ew+w44qvOgvWGJtwbZ5GCVz0mJABPJ49ebdVJAPcT3/EYNYaiBWvNtHVakLE8ULNQFbdHt6eaJb0bfKmF0TDilch1ED+iV7+iYp1NMetM29OelLqGpFH+jZxTNvTt61ZDTkGisDW1ApCOmlcHimrLDoK9NTSO1AL4I3NwOBI7UJix58opoDpNDu6Pd1rC2uoO5cEcyaQ8R16W03PjPUwAOuelPi2VxAqq9ofDmvWyLcboODgH04P5fas/IZGa8V9pHKbAtsb1MXM+WQAMCc+bkdjxzWYsfq9SrWrjtcURsPn3YG8+XJk5+Y6dNJ4T7Iu1tvfE2nDkrEFTuVQw2/u4kREFjzWl8O0SadSoAJPLAAExx9PT1NKot8jNxRKxJUFhBIBI7T8+PlUbigVO7qe1LlweaujnYO5dzgD5zFBhjyRHYL/AHJ6Ud0Udz8h/gFBvtAyBH8U9e8KQM456UQKwLaExBYxweJz04/vQU06bjuQsQB8TEntuIOIn5fLNQ1OCfhxzBjdjAUAf1+9VR8SDMQXED+IRwDz15+4ipOW+x0Rjtux/UMBOJyR0zjkTIGPzMHNVOoKnYLU23tndukAQfj3blaZP7IPOOmPTqLTOG3e9Jgi2FO1Y6yHED1IOV60hY1KozF01Nq6W4W07fqgCqktsZdpgmcfE2cYAJTRYazcGC7veOSCxBQrtJjdB27vMYAyZMwa7S65XPkdWK/EsgOGkYIPm3Z4IEQcV5qtYtzcrOpGZlZjf3PAaOxHHrmems6bVLC3S5XDBjbv3MThgwd4wTjEZBimSFlNokiIxCgHc3xDgwp8wkzEbwIx8Q7xRdcGQC3sZ3djtVdrbQFg7cyANpO48nHWqXV6JLFxbpvstkKV3o7qVcECfM7rmf3eQMcGrf2dsXAi3nuK968su0bRsgBAIAgKo+HA3FiYJorwA5NsHZ04tmCHNwgEnzHaJMNBIIyTiQM9TmuuAQnqd252JjkASGA6zIPbrT/iwHIeTuEiFYrmMBcdDAPc5qsUAMWub9/CgEA7fLEzMSchQZxRewypo7XttJZSGxDlrmDt58uSgAMCT16zUbhLfrGAbAGSFg+nWOg2g0t4ggwzEBTtwGEKGHHMSZAietdorO8CbxKrAKkA9iSA0kN8/lRFewb9JZwfMLZgAO53ZmCByYx0xQtRbtzhluY+OI3eo88EeoxXl5XCE+W5tJKo0y2JOZCrJ/Z6gRNLnXG75w4aYylvcOOJLAyOIIxRQluzUeAa6fKlxrmMqw4OIhhuwIjtkHHXRoIqj8O8EVbjm6CCWBRgpUJDESjKYWexEjtxOiQDYNkFRjcIIP8A6QB+HNTlJFEiACnmj2bQ/eNLsvqP86fhQnuhSJMTx3Py+VIpKXDGquUXds+s1NrkVn18SyqgMJBaSVgAECDkCSTiCevajNrTIBnPEgiZ6ZHP9jRoLaLxL9d72qYakdRRF1PatTF9kuRerve0hZ1ANHF3tQNoQYrUxbFDR6KjUQOyGz513uiKMGqZE1hdTQtccRmlrlwDilPbLxL9E0ty6AWufDbUAsWuNO0QPufQGmfDL9rUWlu2m3IwBHcSPhYfssJyDWtBU0JX7hNLOTV5d0VJ3dERTpgasqGWvFHpTr2agbdNYtFfqmYfCG/27TGDyJyMVWm+5bbkQJkBZKjvtbjERB574q71VtoMDMEjvI7Yx2/tzVdetDDNDWcHO7cOsqJ82SJJzIgAmkZSGxSXwrGNrXATtb4YOePN5ifkOox1qVy0WItiFT4zsK9OFJiAJKz5evMzTHiNoMrG1cPIy0+WSIEv5pg5wYJ47JWtWq3DbbyGCIPJGTg8HgtGOnpS8DunuWg1wSBbCrJEgEfPcScMSOsyfxENS7Kjj4UI2wJdizCZJB5HBicDiBQtOGNzyDdCEjKhNxgkkEfEoWIEnr61P9DaW3OoYmAQrAfEWOVmT8Rg5GBNOmTa3LPRSLaBl+ERAA8pGJiBB5470t4no7F4qbqK5AO1w21gSQAUcEEHB4PSo6W46AbmBLAHaN2IhWXGOhOADk9qm58xIZJbawb4kHbzgiZJwsZ+Uw17CadzGePrcN4adLbPZLKXLHcDbiXLCd2/HJmdo9RWsDMSCUD9Qwkg8GR+zxcGeTOJrK6//wC52l3XCVtsZ27EPlcc8l/U8Q2eavltOp3OGVG3bmZsjAjyhvMGEZCt3FImMjtbqyJ5JA9ScAif4cfWJqGg0N26RcCKB0dyRI48sA9R2zM12t1FrYbayZAKhRdadzLu5UKEAzuMciSJq2v65tgI/Wbsj3Ztqm3qAXIZmggEDuMDiihpSb4K1NA8taJtoRtJJJllbhlxkEiCSJBU9Ile34PfRTdtorSCDbJ2nBMMjkxPODgzyIpjxbbfTchNt1xP6vfJWCGgiQR2J56Yir/637sMDZQxwLb+8E5wC22RBAkdJ5mjaFd1ude1W0bVL290+UqQxMZII8rLnDLI5zzErGh0rAk6i4hkyLfBz8RgGWPUnPpVcupt3VJuAFgxhDj3cRAO3G/IOZGRxEldGaPLbJH17cHOT6nNaxWfcxbFVuvs6dgS8buhkIxIGNrYz8zExQb3jZtE+9CBQeVLMemCu3ByOpxHesp7d+2KvpStkEsXE+VT5IPIuKYO7bwJ6AgmpFZbKwnhfiZ1TObRuC4sg+92Asqna4cJKDacSJJ6dattG6yfeai00nG5W4jifeA53NE9j8znPZLRnSn3os/rLlpQQpOC23y2wGgKTADRPUk5jV39KyqkIjosCRBLYI+FsFcz8XfHMq9maLbW4PxDQuV3WdhdQShTbLLyUyQQGE94aGqdvVrY0y3XIZNobdDEkt8O0DBYkwFABYkACrXQa1JOwjaDBBkFWychvh6cx9uanwOwb5/SM+6V7radcbRbds3YEy7GShgbUcDkmC2DVTLHRzcy9r3anjcfMT0kCQMdJnH2a/6eKla1GzD7V6SAwB6zJH+Zo51KiAZg8QCfyGMUbNYNNEBUhb9KbValFYGsVC1KKaWiAig2K8gmOOCawGu/1e0tsunudQLqErsdVQ7geMFiB144Nbfxz2n0mkKrqLyozAlVhmYgcnagJjPNYD2h9p/DNZetsujuai7ZIf3wCWlRVzN17jCLfPxiB0INLKVIm526MzqvbzU3Ly6i0jMRuUFrLFE3+UJaEwmYlyS7kD4V8lC0viXiNo77enuW78bmuKFtrcUTPvLQlGaZ+ELzMGnj4zaRku2fENO124WNywZTTgK0bEdgPdnBhn27/i+EhS54x/qBqdPtW5pfdO07J3OHIXadu1FDiWBweYz0rmcpvwH9jq2Pf6Y/6h3dTqbum1rAXHJayYVBiAbIAAkiC0kyc19OdK/L3tH44NVd3i37m+oEMm5S1xWEYk7COQRmRX2r/Sj2o1OstXE1QQ3LQTziVdw0iXSIB8vxDB7YroxybW4ilTpGq1ZAxy3QAbj9ug9TArP+K6q9bnyBQYgkjE9BHJ/KtZeuIgJJA+oEn6nJrP8Ai3iMYtg+9Mw5a2SI5MSYx0xzVLLRlbM0NawLbgRuBIkzBYH+EZIzAgZoVvxBx5kMCAGPl3ZgEA5IHBnA+xg+r8UcsTu94CoHmRcI0wWmQM4+vyinuXveMwW3bBgn3is7MFb+HG2IOeOORQsptyP3Fdm2k2wwncWYbpIJnbuknMRHNVt3TP7w21VLphZYFhbQGJYOV2ghiBOfpBNB0viTISTG0EkXAN0MAVHkaQpVQB7zEz0gzceAeIW1lgyXHDACXUGIBAETBkzjnGYo8iuQkdDrk3AWTdQEhSrcK5+GWVQ4OMnJkZPNe+FeMMzG2AUu7vMrlUvW5Il2VoO31UkeYBo4q91/jkXN2bbN5GAJAK9AVYH9kHiP2s1Se0Gs3IEa2rGCqe7AS4pJHEH4i3BwT8jNGmhVJl5+gHap3wXANsMEYhoLHiBkgGTyTHWvfCba3N9y4iB9wUtt2zABQhs7gWJAMEQp7ZxlnwS8LSn9Kba2zFoMSBkD9YwafMYB2jPEQRUb/sgpbdd1N9hgFbrFlPMKdggcyF4ycGa1s276D/tNc93rLJ8rLcuhbrK8bUBG2AWEsQ58wE+VgJiQ7f8AEIYlAQTMAASu6ZIbHQ/ETOPrWP1IurdYXdOiqqNte2BuTyyLhZQCQAGMgd84pj2c8cS4y2RcOIAPmXcRiBLCfrnml1Bi1dFvc3cbZMlvKWLETJwBEdeaJpvFVtKZtsyKG8hHBiP2ZIOPmYn5OWfAiz+d1t/tAllkdQepjBx60ne0CrvAIkZBViokyCQMl+nbketOM7DHV2biXHZ2LQFQKw27gZJjJaBI8xI8xwOaqNQ04dmgDAt7gGAPLYAPAwB/al7t9rhKvBYRydskYJVlZcAsMKGKjnjNTdutbwjK5xhWL88DKgjp1I+dYnJoe8Q1O1yXBmFmZGPlt69znAjigjUmBsIA9HYCfSG/PNS02rDkB5V2UgypAPGVH7YPQjj0OKorlnUWmIsqhtk7gdzTnvLDPfFaxW3yfZrftgzQp08O0AbyFQnbuwTiSFOCZiMVWazUrqddYtlWZ1KOyeVgjKzROzIhxabPALA8CMJ4l4pfWzcBdiu3gGQuOREbeokDAnikfZrxd5Y7pJ4jJUSSTAPAOY+WRSWFyTdH2TW3Lhvqs239204wS59ZEQrcRtkgTK0SzrHvIyrbKlechB/CGLZJJ6/jms14b7UXEthbcbT3Es0jLMZ+RxzPrlbVeOtAuT+sERELbjcSA4jiTkk9j0FByKqI14oCptgSLl/y7UI3NbSfeblb4Y4BiZczyavND4tfQEArCqIDAT0AXp6dCPlFZHwH2hCX71wm2HuEDzDCWwcIs4WWlo/iHbFve8Qa6d1xiwBO0Ajkx5hAGeny+dJY8YORep40u8m5l2BygcqsADZGZMAneOczwAdLodXaAjeoB6Exk9gxmD/nNfOXvtkKDEiAGwD3J6Y6c0NtUycmQYlVHGcZ/enp9fnlIE8R9bDjpn5VIV838E1gtK0vctsBJGbq5wDAluYHA74FXvhnipd13+Xd0G47TiBJAJmfWm1Il3Jq9le7KXey375H0mq7xrwu7esvbs6o2Lh4uKoJGfvB9CD60SVeZL2l9m9JrLe3WW0dVmGbyskxJVxBXgTmDAmvn97wLw+1bVBebVIm73Nj3oddRcdnKIVt4uOCPi2mFgkwMUnifsJrxcX9MvpftmSGU3LzgrGNl4iJnkHFE0XsX4g2dEE0a4/WuWbUvBBy6JtRCQPIgAPWa5ssot1e4YKS3ou/Z6/Zs3jp9XodJpr0Sre7RUcQ0CSCMHaJ3GZPBEUHxfW+HLrWd/clkCbSqs4DELu2m2rAYJ+oFM6b2H8SZ2bU6uzfR23NauW2dJ4m3G02TGAUI+tUPjnsM76nZYNy0qYuBXZg0gEbPhKxP7U/Ooy0faGi5dAXi3hvhmu1SlXe17zyZBtkMMIwDYk9MH1pz2M8av2PEn026zfjcqnThQpViCwKrj3iMgO0kkBrhk4rPe2HsDesIt237wkMPiYys/CwbOQRx60DQltIbDalWXUM82YUqhcEMju4EEM0AwScksBEF8Th0fwFld7o+4a21qbw27dinkQMyODu8v3BpTVeCm2jM6hlgAoQXLEDAEnaBA4AFE0ftAt9FuWrhKNxypBHIIIBBBxFQ8T1rvbK7l6HpIjqCeDE5rupjJmQunzMu7EkuVJLMf2VQgHMRBjGTVx4N7NLcRgZt2FI3HCm6VEsxO0GDMmD3EnMUr2DvzgzjGcEGBHYjnOMYq2Xxdv1Y2RsUxmGLR5ggeSe4aO/rS0x5bhbWkt2bhQIhC/rECFFQKu0AZaI2EEwN0EHNVviNqxePlNkXn84AAd7QM7h5Y3MRgdZKQTMiN3Vnibnu2EFQxAKgbYYk5wMjAGcV1vxBuVYwF2wsIpAkbYU4wQPLEQsnFamGmyr8S0VpGFmCDIVheJGJSDIEjJDGDiR2pe+XZlu6e+9tdPc22hAuW2ZgVJQXZJ+IqJIwWggcy8U1wM20KgMpIQCAABMhRxhRxPH0qWnutbFsFsbgxWcGQxJyI+KD84oUGrE9N4rr7abttm69xtrEHY6sDk5bZLRunvGBxQ9d7UlAou2r9pRMsU3IN0yVYxK57HM8in31IR8kJbYk5klXPxfQzxP73ypm1aQzkBTI27iqyIIlYgjk5B4o0/EFNcGZ1HtTpCC29i67Sk7iG2g+QtBKq+BBECAelU3jr6TUL720wtaiWJHnCud2NzMAoY8gjAET6bTV2whgi23OduJMETIHm+IdZj75zR6GwzG06ocgbivm2EAA7laZBMEj0PatQklJ8h/Zv2uDgpfYLcAgNJhoGJj9rAGOYxnm5a5JwCYHwMwAI67QJwI5aMmsv497FhSG0rKQ37O/dnONxGCY4JOYyKr/A/HW07+61VtnRCZQ7hctt3GRMdj0ODRXNMVZJRVSNt4h4bcuWHN3yhV3pyAjBZBSDu3KM8qI5U8VQafXXLlz3eqVU2o2Y2rcJxJhZB8oA9Se9XGouh0L2T+pMGYBWTI6R9s/gYq9ZpycuhGBDMSgByAwIEqQeMZpnQZW9w/jDqw2FEYAAjcJIIgLMAk46k95qq9z2a8B2i0Y+rnd98/kCHU+6hbgcgzFxlIEzxJ/ak+tdd1JBO73ncbULCDnncM57UaFk7FfEtExUmIMGIcgScAZI6kYM9aptJ4oLDbATIbzGAATOcc8Y5jrR38VDXFXd5A25ukkfCO3J9ciqvxd4vMwGGgjr0E5+dSZNy6o2dnWw7KoOdpmSJBP2AkNn51HxX2iKXFtoVJI82+Sqx0wRnHH96zl/xlRbtm1IuBSrg5UcQ3AzInryZpHw2ytxibjwADOfMY6DsKWynevhG2/SLKlfe7VYnYEVneD5ZOOD0n17CrnTuCzBUZFBM3GkjjIGZBjjcIxWV8Ovi2SVthdg+KSTC8rMkj5T2q/wDDNfkwdpdtzZlgfUjG2BH+2lZ0Y8viXnvgfQxIK/FI5EZ/r96ImpWSrFg5B4gGD1OwnvwD8xVGrwON37RjAhTzkhiPn94p/VagrbYlZgMRPPScsfUZntNC6Ka01Y/4t4uqoNqgATO3jcSOQeGkjJPYmp+G+09tnAZ0JADCcFYgiYMH+UGa+d6bXm7cZnI2tzblgInGVgcnmab1OhQGbJMnDKxHlA7mAOn5UNSI963wfV/DP9RlLBbpXacBxI6wNwM8xTGi9vrTvcVgFVbnu1Ybm3mX4AXGFnnrXxG7vXkkTHp8ifv+NTXWMSvnc7RABY+XoAucRTd6T6n2tvbvS7mV7hQKUKsFuEPwxjyYEQDMcn51XXv9RNKhYBNTdEoQyqsHa5cRuuKRknkCQoFfKw3qPz7U1pxvIHAGJ6k9B6fOoy3djeR9Fvf6kaaGH6JqWBFxeLYkXjuuD/vYz9uleWfbvTtcN57V5GmQCqzO3aeLkHFYHSoAWnoOefN2FHuxtnnjHb5f3pGkBJrg3Gs9r9HdsG1+stqqBRKsfKuMFCx3QMfnTl3xfRazT7Va1dgJNt1kyCBm24BPXMdMGvnNy2FjHJM/WO9BSLZDr24nkZ5rKKu0Mpb0+D6TZ8WtwBtAH8OAJ6x2P9ZpxLm/4LRbudwA9QD1PpzXzoe0eDA2gzuBBJ4GRGJ/4qx8L8eHl3FdpILAFMMQMd5PeuvvJdB9ONmnTwBmDMWQkAyCRggieDkjBMxEiQJmvV8Pb4tjqIkORvbbgAgLKxPM8YqXintQDpnWbabR5BDAEAggrtyxWB5ODPoYQHtSo0l22XYkRtBJYGGk5ZienSFjp0qXeSsHkyt1+o2oXCG9dJJHnJRFAB3MApQicQJ9CJml/DvaEMmwWyXlWYhm4x5gGBG2RnOenBjJ6LWZJdiEZjuUGCRGJG6So7ZGPQVpvDVItj4OPiGZgwICwsxH1qinJsWKTYIwpJt75BLMMBsEznPy6RHXFeM3mCSSysSGhWC7QONsAN8qc1eeoByIC9DySTM8f5iq/U6eV2gxtkiCM9CAOODyflIpitUNN4ibdsyQx9FIIzkE9RE4zwBM0E35nYCOg4gAg4CgYEzgnrHoEvesBDbCQCQpUye4OSZ65HyqRvMOghuSqqCcddxE9RFZGsaYbfLv6TEEZBkGAMmcc8GkrqLAYBQwLQcnkEFZwRzH/gUJ9QCZQmcEI4AhRjkHzZH/AJpR3lxDA/KQOZ6/bH41hXIZPi88ZXnIjrjHPSPn9qDr0W8AboZnglTzyAPNMFsD1jPFJay2UuB3Eq0qckbW6EH4o+fei3bbxtSdw/imO/XB6zzTEnJvZiGl19zTOVtswQDcUk7XJgFgC2HiMgdM1cNrmuLvg7oOGmR/B5hOPr/eva0t0hWIiN0rBYGQJDf0jv8AKqO8W07FBtkGAfOC68gxO307iT86JNy0+hoLtpm+WZAyIEyACMD1FJDVOpI8xz1Kn8aNpvFEdCR5WiNsmeIGR+dJk3JMvGTAjgVnKuANroUesv72J2RJkAAKNvTAH4+tearUFlRYACSBHYnr3Pr1p+3e2jrAHfgClA1o5JfJnp/aparOjL2RQSqSt+OwoF/t960GpvWzuKosxykxwInPfjjgUhYs2mOGfGYgf3o6Iox7xusgp3/3UNQkeyzq1Vfij/sutDqP1RBIGAGMbjyJLdOoq1VrZMIXRsGQAfh5VuhBHGfwEVnreoX3YtllgkGdhLYjAljiOlWi+LELHvFBI52RGDwDPf60HIvHsuTw+TT/AFH9ZevspS2ymMtnmAPNtGRJmQcyfQ0vpvGTbhveE3QIJVoxMDmFPy6xJ4mlNPqcHeys24GOm2ACOAd0DrIk8Yz25Cp3WbJaPiiW4gHtP0il5N9D7Re0H8i00niS3X3XLendySDG3ceOYY+bJ47Y4oOtuhWi2ggz+02BMgFpEgDHzBql0tl0HkyR/taZkFdoH5/8e27+pG4nfmT8JxxkGJ3YnBGc0unwJ5MObG9M4v8AnmPX9bKsqg7dpYAxCrjgzxPQjPzpfRaTdJBzJMmRCieeg4/EetA1mse4WdwVZdsSWwPNuUbsxmfwpXTnAM4Akep/zP1rNURvcsQvJkdIH7w7iOnXNHOoKiY4mJAwaT920TB8xiSRMyZxz/5qQDRkH5/0xQoeyx0zlljvPcz/AIOtN2rhAjA5Pcx3x3Gaq7MiNvMzyo/OmbQluTHfgY6de9LRroO7k8SwkZ4+oE4qLsOImZz9amuoVek4jiZHftHr9qrNTdFpYIcweAASOvfjzD7UyQrZJ3IxHrQ3tfumDHzn0INMN5hMycT6f5jNL3HEZ9Y706JtEPDvFrmnuLDEpIJXoR8un07VbjxHcjBAkThfKpWe04A/H1rPJpnZwoUycj+UmAfvX0nT+AqytbARRMFgQoBQMJIYyZjpT5PIfDqdoxbaZgshFK4naVJgAkwTJBzn5YrU+FaouoLBlCiBOMjueB8gPlWa8R0txWZQASskGf2REcc89vyoa3b0rKsYwehkGf8AaATS00rHUtLNZeueU54xxtJHOYx9u1VgujiDOcE5IPBEYESPxouh1RAAbIhpCwvTBBIOAY+cdOar9Vq1WMgEk4EE46x84xRjIq2E1DGASQWLcf2E4xAjrQxeZDkcnB5A6E5zH1nBqva/JwCQSRIUgQBETGOTMY71BNcAQm5TI/dMkRGCf8yaexNY9q7oPxRPdogA9VIyD0/5pD9MVIhtymQAN0g8iceb88cmvbl+WHSCdx7xmAfQwaAbhULEj9phkSTz9J/zmmQkpANZ4qTHkJBJQhuWJjBn64jtUV1bEspBGPLvEiFjG7J5nPb7VO/fht+8A9woM9wfSKDcsC4P1l3zeYiICiWImIGDI69fWsTbfiRTWqNyqpDgHa3lCx0JMmYnp07Qan4lq2Fv3bBjb5ggwWz5g569ZHc+tVgL2wZOMgckbuwIGCR2NO+HWbbPlVkDAgADjp1+tathVJ9CiS4Qef70ZtW3Uz84J+9aTVWkaVZRHMxB46H6dO9U93wvPlOPUSfwrCuFEQT0qZdugBq9s6RAIa0hPcuw+0VPTeHWAP1guk91j8qjR9Lv1u9/Io0cjO0Tjt9pipC4pJm3Pc7efqOauV8It+8EMy2uvvDDesQOKlc8ACgldSGgSFNsgt6AzEmhTK9+tMY3+UX8+CoBtKZ92BEfvRPTG6JqZt2iwO07sRBaBH3irPS+A6lxKqmejMAft2/tUNf4XesgG6gWQYIZWk9hGa250ReKWZRSjz939VsIObTc3GXvDBRP1HNHs21mVctjqFk+pIqLeGGZOmuH1CMR91xUbNpVDQpXoZBB/Gt0LYXjydo1VG7vZyT28nsHu6Tcg2uqPMlmNyCJOBtU0VdEyruN222chWaY+TBSar0S2SIuRHSR0+xp5mxz36AH8KHQfFFyy6kpJX0mmvl4HtqxqTm2CymeCpPy2ht34V49y8ATctsIj40aPuwpRvfAY2scdQPzijWdRfAwh/2tA+9YTJlep3OcfxQtfqS/Te6qJ+mfpU0vgidhj5kD8TXl7XGdrZ4583P81ee+WBKrzjyxn/bQDOOmWlzxtr70UgqkLAhx9Zx9aIuqHO8z3Mk895jp2oKsnQCfmT+DTUiJAG4+nEfgRigP9EUsd93CTv7LaVBPeEx5lgZ58xPXkVDX2g45YDuDB+UjkenoKFbsnuu0dNpH96O6CBEesUU64I4+yQeVLJikvjcfj/YvbJXkO6wOskwcyR/xzNN/9XVIBA2g8Dfkn0J5+nWl9lzbuAciT8ILD8BUPDdTduuLcQTOGwQBJkg8YFPG/A482Hs0cklrcd/u2vyfBo/Z++WIuwVRTCk/EzcHb6dMnoIiIp9dbdD7W3T3OwkQcfX6dz8ktD4RqmE2ysAYyRHOAIPrQNPqdS9xgqF3tk7hCysHMjB5HFVU0uUKuwOabhli655X6AvHFcuGMQZG7AwIgLwDwe/WoWRklmIgRgk/eT6VYanxC6J99pXA6ylxBzzJBFVer8RV2lIXjyzun96ST+QFZzh4if8AH9oXupP0kv8AYs+0GAsiIyScdf5ozgzTdvUrBgfMxj/D3/4oIdSZxx6n/wA1G7eA4U7YA/ePABPHUyfSktCPs2eG7g/kwF3XkwA0TME8ROCQeT05HzpFdIGG64GLHndzI7Dt/einTqCSFhjmef8Ax9qkxNLqOWV37Qrc0tsT5THBALCcfhnpRLaALxHTmWHoCZIqbiM/5/mKiLuDM/EfxNHUxRLXKx67geJwwHqYgmlIciNuRw0ifwNOXbmZ6zP1/wAFL3Lo7Qfwz6dK2pkmTsIT5XIIJknsYiSf6x0qGrZkfyuSYAMKVgADmAAR/wAUHca8S5BGIiZKkgme+Y/Kni31MmN2/En9cRIPf5Y+dNJrJAMfn/aqzVSx3iD3Ix9/XFRF3vM/SmszbNXp7beo9Yj8xVhaZYywJ+bUvbRRkrJ+c0wLh6KB9J/PFTZ0x2HNPZByLZPyhR+PNOW7HcAfZj9p/pVUbp6sM9J/ovFNWdTMQhbt0FSZVMe2L/H9to/Dipoi8xEdW5+hNAtG43VU+Q3H7nAptVUcyx9Tuj5gdKUdMkPECDi4WPYDd9hSPiOgbUOrODgAQSBiZ4UE9as01KcCPlHH0HSoxu4ECflP/pitqY8JOLuLr0Av4ZpW+PTWie4UT9+fxFUXingVif8A5a3sZp3Es+2OkSSB14rSvoNxnc4joDj6iIqSaUKctIjiATI6k/0o62bG+7mpx5Rn09jl2+XUMGP7wDKD6CASKT1XsjqUEresuBk7lZGj0An+lawzmAAPTn6k0vc0xbHQ8k8Z9Ov+YrKfkPHLli/Zm/mzBi1eYn3Vk3QI3QRIx260C5fKZuWLlsdzbIH3FfRdOotKYIjqSAF+3B/ziit4meg3GPijEenQD1/OmUols3a8spt0mvBpP9z5po79pidhz15n8a8Om3DyvH48E9j61tvGNIt1RCIrz8ZA3HvkCQOP7cUjZ9lNIU/Wbhd6lSRnpg4/z7bZsaWfE8MVKCu3srjXn1M4FuZ+HgRE9OecCiWmb9oAeszNXVz2LgA2tU4J4DAOPuI+8VX6jwa/YzcdHXoQIOTiREd6LQ/ZM+PvYpOa34u4ldc1+xoOPWSP6VbaPxe8VBFx442sd2PQGRFLeHWLly5sQQpmXJhQcYPrxV03gupAgbXEzAI7cywH500VtwXy55rJKKyx54kqr49TzS+K6mMKrDP7Cj5/BB6/jQtB4w1m/cuFDLhgyyRG5g05B/GeaIWv2z57BPyDfeQSKQ/6gBe96QVHUAyfhjrHzouttx8Tm4z1Y4NV9l8+RpB7XIZ/7qyAOjQROZmczx6US545YuiGcE5+NQendhH0qhuaq0/JX/cpB+8f1of6NbbiD/Kf6TVUn0aZwS+jr38U4+m434jobTgm2qepQrmeyoYx8hVDqLRU8Mg/ixHfLU3f0Edx8xSpvMvDN9D/AM1Oca5RTCseTbDmkuu9/sLajUFDySO4APpJzgSDXiastEgH50V9TM7tp77lH9qgDbI+BY58pK/kam0iiXaZbQyxl61+5574dUoTbG/eHXvTBCfxj6hvzAoZtKOGn5iD+FLwBYcspKOXFGurX8sXfTqf/wAkfT/mht4d2ZT88VO/YY/Dn0kUpctXF/Yf58/lRVs4e0Y8EJuMsT9U3/RN/D37T8iD+FBbSuMFWHr0r0XmHWiJrXHWmVnJp7I+JSXrTALg85+cEfapBE6imD4i3WDXn6UP/wBa/YUbZvo+J+7kXxVGy0fP0/rUfEePrXtdWZughpviHzrTPwP5q6upZhxjOq/a/l/pVXf/AKV1dSRKSGk4H8tP2+vy/pXV1KxkWH7H0pZOP87V1dQCe3eR/J/Wj6r4T8h/SvK6gEV8R+D6r+dVt3/uJ/Ofyrq6mRmM3+R/N/7TSep4P8rf+2urqyNIknwn+QfmaH45/wDTn+df/wCRXV1OV7L9dD1X/op7J8XfmPyrQ6P4F/kH5Cva6rYyPb/rpeoZufqfyrH+1/8A3/8AYv8AWurqrn90b/E/Xv8ACykqLV1dXKz1Bc6L4PtVVqv6f1NdXVZ+4j4i/wC3L8LKq9z9f6UpqunyX8zXtdVWebLLTcUSurq4nye1wfVoiaNpK6upVyNIPf4NUL/1/vXV1dETzf8AkvfAdaJXV1Mj5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31674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Effect>
                      <a14:brightnessContrast bright="85000" contrast="-54000"/>
                    </a14:imgEffect>
                  </a14:imgLayer>
                </a14:imgProps>
              </a:ex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8660"/>
            <a:ext cx="9144000" cy="6740307"/>
          </a:xfrm>
          <a:prstGeom prst="rect">
            <a:avLst/>
          </a:prstGeom>
          <a:noFill/>
        </p:spPr>
        <p:txBody>
          <a:bodyPr wrap="square" rtlCol="0">
            <a:spAutoFit/>
          </a:bodyPr>
          <a:lstStyle/>
          <a:p>
            <a:pPr algn="ctr"/>
            <a:endParaRPr lang="en-AU" sz="2400" b="1" dirty="0">
              <a:latin typeface="Arabic Typesetting" panose="03020402040406030203" pitchFamily="66" charset="-78"/>
              <a:cs typeface="Arabic Typesetting" panose="03020402040406030203" pitchFamily="66" charset="-78"/>
            </a:endParaRPr>
          </a:p>
          <a:p>
            <a:pPr algn="ctr"/>
            <a:r>
              <a:rPr lang="en-AU" sz="2400" b="1" u="sng" dirty="0" smtClean="0">
                <a:latin typeface="Arabic Typesetting" panose="03020402040406030203" pitchFamily="66" charset="-78"/>
                <a:cs typeface="Arabic Typesetting" panose="03020402040406030203" pitchFamily="66" charset="-78"/>
              </a:rPr>
              <a:t>Personal Experiences, Interesting excursion:</a:t>
            </a:r>
          </a:p>
          <a:p>
            <a:pPr algn="ctr"/>
            <a:endParaRPr lang="en-AU" sz="2400" b="1" dirty="0">
              <a:latin typeface="Arabic Typesetting" panose="03020402040406030203" pitchFamily="66" charset="-78"/>
              <a:cs typeface="Arabic Typesetting" panose="03020402040406030203" pitchFamily="66" charset="-78"/>
            </a:endParaRPr>
          </a:p>
          <a:p>
            <a:pPr algn="ctr"/>
            <a:r>
              <a:rPr lang="en-AU" sz="2400" b="1" dirty="0" smtClean="0">
                <a:latin typeface="Arabic Typesetting" panose="03020402040406030203" pitchFamily="66" charset="-78"/>
                <a:cs typeface="Arabic Typesetting" panose="03020402040406030203" pitchFamily="66" charset="-78"/>
              </a:rPr>
              <a:t>We were on an excursion to the Osaka Castle; yet the trip was filled with many distractions that were mainly dogs. Before entering the Castle itself we were distracted by two </a:t>
            </a:r>
            <a:r>
              <a:rPr lang="en-AU" sz="2400" b="1" dirty="0" err="1" smtClean="0">
                <a:latin typeface="Arabic Typesetting" panose="03020402040406030203" pitchFamily="66" charset="-78"/>
                <a:cs typeface="Arabic Typesetting" panose="03020402040406030203" pitchFamily="66" charset="-78"/>
              </a:rPr>
              <a:t>Hachi</a:t>
            </a:r>
            <a:r>
              <a:rPr lang="en-AU" sz="2400" b="1" dirty="0" smtClean="0">
                <a:latin typeface="Arabic Typesetting" panose="03020402040406030203" pitchFamily="66" charset="-78"/>
                <a:cs typeface="Arabic Typesetting" panose="03020402040406030203" pitchFamily="66" charset="-78"/>
              </a:rPr>
              <a:t> dogs, and that easily took us ten minutes of playing and petting the dogs. I could see that our tour guide was feeling the pressure to be on time. Once we entered the castle we were once again caught in the middle of a movie being filmed. Many of us wanted to wait so that we could take photos with the characters attired in ancient Japanese costumes. Personally I felt a bit tired of waiting and it took us ten minutes just to wait for the filming to end. Finally we were approaching closer to the castle itself, only to be distracted by two more dogs for another ten minutes. Up to this point the tour guide was very frustrated and had to hurry us into the castle. Upon entering we were only given a short amount of time to observe the seven-floors of exhibition as a lot of time was solely spent outside. There was a long queue to the elevator so all of us had to take the stairs. Chris, Harsheen, Nicole and I decided to take the stairs all the way up to the seventh floor and would slowly make our way down the other floors of exhibitions. Secretly hoping to be first up to see the view of Osaka city, we ran our way to the top only to find that we were one of the last to reach. Breathless, we could only spend such little time to observe the busy but nonetheless beautiful view of Osaka city. </a:t>
            </a:r>
            <a:endParaRPr lang="en-AU" sz="2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252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encrypted-tbn3.gstatic.com/images?q=tbn:ANd9GcSTlkMaZNdf_Fek-A9jJR7ZkpNsYH5osdAfMmTq-o1nxZoWJs8U"/>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14244"/>
            <a:ext cx="6948264" cy="8556188"/>
          </a:xfrm>
          <a:prstGeom prst="rect">
            <a:avLst/>
          </a:prstGeom>
          <a:noFill/>
        </p:spPr>
        <p:txBody>
          <a:bodyPr wrap="square" rtlCol="0">
            <a:spAutoFit/>
          </a:bodyPr>
          <a:lstStyle/>
          <a:p>
            <a:pPr algn="ctr"/>
            <a:r>
              <a:rPr lang="en-AU" sz="2200" b="1" u="sng" dirty="0" smtClean="0">
                <a:latin typeface="Arabic Typesetting" panose="03020402040406030203" pitchFamily="66" charset="-78"/>
                <a:cs typeface="Arabic Typesetting" panose="03020402040406030203" pitchFamily="66" charset="-78"/>
              </a:rPr>
              <a:t>Funny incident:</a:t>
            </a:r>
          </a:p>
          <a:p>
            <a:pPr algn="ctr"/>
            <a:endParaRPr lang="en-AU" sz="2200" b="1" dirty="0">
              <a:latin typeface="Arabic Typesetting" panose="03020402040406030203" pitchFamily="66" charset="-78"/>
              <a:cs typeface="Arabic Typesetting" panose="03020402040406030203" pitchFamily="66" charset="-78"/>
            </a:endParaRPr>
          </a:p>
          <a:p>
            <a:pPr algn="ctr"/>
            <a:r>
              <a:rPr lang="en-AU" sz="2200" b="1" dirty="0" smtClean="0">
                <a:latin typeface="Arabic Typesetting" panose="03020402040406030203" pitchFamily="66" charset="-78"/>
                <a:cs typeface="Arabic Typesetting" panose="03020402040406030203" pitchFamily="66" charset="-78"/>
              </a:rPr>
              <a:t>At Osaka, we thought it would have been nice for us to go out for dinner as a group. With our limited Japanese and poor interpretations of directions, it took us half an hour to walk to a ramen shop that was only ten minutes away. I noticed that the area was not as hygienic as the areas we passed by as we were walking, and had a lot of flashy signs. This place was “dodgy”, to say the least. Because I was hungry and we were rushing to get dinner, I paid no attention to the signs or bothered to read the hiragana/ katakana. After finishing dinner we came out of the shop and started to noticed a lot of males and females with very flamboyant hair and exotic fashion. Passing by the flashing signs again I now took the opportunity to read the signs. Only did I find out that this place was a little red-light area as the signs read “Men’s Relaxing Place, prices listed below”.</a:t>
            </a:r>
          </a:p>
          <a:p>
            <a:pPr algn="ctr"/>
            <a:endParaRPr lang="en-AU" sz="2200" b="1" dirty="0">
              <a:latin typeface="Arabic Typesetting" panose="03020402040406030203" pitchFamily="66" charset="-78"/>
              <a:cs typeface="Arabic Typesetting" panose="03020402040406030203" pitchFamily="66" charset="-78"/>
            </a:endParaRPr>
          </a:p>
          <a:p>
            <a:pPr algn="ctr"/>
            <a:r>
              <a:rPr lang="en-AU" sz="2200" b="1" dirty="0" smtClean="0">
                <a:latin typeface="Arabic Typesetting" panose="03020402040406030203" pitchFamily="66" charset="-78"/>
                <a:cs typeface="Arabic Typesetting" panose="03020402040406030203" pitchFamily="66" charset="-78"/>
              </a:rPr>
              <a:t>The story continues as we also passed by a pachinko parlour. Those like me who did not have a pachinko ball for the pachinko challenge were desperate to get some, only to find that security guards had already been eyeing on us. Lucky for me, while buying a drink from a vending machine, pachinko balls were scattered across the ground; however Hamish decided to run in the place and grabbed a few pachinko balls, making a big escape afterwards. </a:t>
            </a:r>
          </a:p>
          <a:p>
            <a:pPr algn="ctr"/>
            <a:endParaRPr lang="en-AU" sz="2200" b="1" dirty="0" smtClean="0">
              <a:latin typeface="Arabic Typesetting" panose="03020402040406030203" pitchFamily="66" charset="-78"/>
              <a:cs typeface="Arabic Typesetting" panose="03020402040406030203" pitchFamily="66" charset="-78"/>
            </a:endParaRPr>
          </a:p>
          <a:p>
            <a:pPr algn="ctr"/>
            <a:endParaRPr lang="en-AU" sz="2200" b="1" dirty="0" smtClean="0">
              <a:latin typeface="Arabic Typesetting" panose="03020402040406030203" pitchFamily="66" charset="-78"/>
              <a:cs typeface="Arabic Typesetting" panose="03020402040406030203" pitchFamily="66" charset="-78"/>
            </a:endParaRPr>
          </a:p>
          <a:p>
            <a:pPr algn="ctr"/>
            <a:endParaRPr lang="en-AU" sz="2200" b="1" dirty="0" smtClean="0">
              <a:latin typeface="Arabic Typesetting" panose="03020402040406030203" pitchFamily="66" charset="-78"/>
              <a:cs typeface="Arabic Typesetting" panose="03020402040406030203" pitchFamily="66" charset="-78"/>
            </a:endParaRPr>
          </a:p>
          <a:p>
            <a:pPr algn="ctr"/>
            <a:endParaRPr lang="en-AU" sz="2200" b="1" dirty="0">
              <a:latin typeface="Arabic Typesetting" panose="03020402040406030203" pitchFamily="66" charset="-78"/>
              <a:cs typeface="Arabic Typesetting" panose="03020402040406030203" pitchFamily="66" charset="-78"/>
            </a:endParaRPr>
          </a:p>
          <a:p>
            <a:pPr algn="ctr"/>
            <a:endParaRPr lang="en-AU" sz="22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0818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2.gstatic.com/images?q=tbn:ANd9GcRgdoA3m1Rl2uuTYn8Dkw1kLuj_uNtpqTKpCQgP5MkhUIg6stB3y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7077899"/>
          </a:xfrm>
          <a:prstGeom prst="rect">
            <a:avLst/>
          </a:prstGeom>
          <a:noFill/>
        </p:spPr>
        <p:txBody>
          <a:bodyPr wrap="square" rtlCol="0">
            <a:spAutoFit/>
          </a:bodyPr>
          <a:lstStyle/>
          <a:p>
            <a:pPr algn="ctr"/>
            <a:r>
              <a:rPr lang="en-AU" sz="2300" b="1" u="sng" dirty="0" smtClean="0">
                <a:solidFill>
                  <a:schemeClr val="bg1"/>
                </a:solidFill>
                <a:latin typeface="Arabic Typesetting" panose="03020402040406030203" pitchFamily="66" charset="-78"/>
                <a:cs typeface="Arabic Typesetting" panose="03020402040406030203" pitchFamily="66" charset="-78"/>
              </a:rPr>
              <a:t>School lesson:</a:t>
            </a:r>
          </a:p>
          <a:p>
            <a:pPr algn="ctr"/>
            <a:endParaRPr lang="en-AU" sz="2300" b="1" dirty="0">
              <a:solidFill>
                <a:schemeClr val="bg1"/>
              </a:solidFill>
              <a:latin typeface="Arabic Typesetting" panose="03020402040406030203" pitchFamily="66" charset="-78"/>
              <a:cs typeface="Arabic Typesetting" panose="03020402040406030203" pitchFamily="66" charset="-78"/>
            </a:endParaRPr>
          </a:p>
          <a:p>
            <a:pPr algn="ctr"/>
            <a:r>
              <a:rPr lang="en-AU" sz="2300" b="1" dirty="0" smtClean="0">
                <a:solidFill>
                  <a:schemeClr val="bg1"/>
                </a:solidFill>
                <a:latin typeface="Arabic Typesetting" panose="03020402040406030203" pitchFamily="66" charset="-78"/>
                <a:cs typeface="Arabic Typesetting" panose="03020402040406030203" pitchFamily="66" charset="-78"/>
              </a:rPr>
              <a:t>For the </a:t>
            </a:r>
            <a:r>
              <a:rPr lang="en-AU" sz="2300" b="1" dirty="0">
                <a:solidFill>
                  <a:schemeClr val="bg1"/>
                </a:solidFill>
                <a:latin typeface="Arabic Typesetting" panose="03020402040406030203" pitchFamily="66" charset="-78"/>
                <a:cs typeface="Arabic Typesetting" panose="03020402040406030203" pitchFamily="66" charset="-78"/>
              </a:rPr>
              <a:t>E</a:t>
            </a:r>
            <a:r>
              <a:rPr lang="en-AU" sz="2300" b="1" dirty="0" smtClean="0">
                <a:solidFill>
                  <a:schemeClr val="bg1"/>
                </a:solidFill>
                <a:latin typeface="Arabic Typesetting" panose="03020402040406030203" pitchFamily="66" charset="-78"/>
                <a:cs typeface="Arabic Typesetting" panose="03020402040406030203" pitchFamily="66" charset="-78"/>
              </a:rPr>
              <a:t>nglish conversation class, the teacher thought it would be a great idea for Daanish, Harsheen and myself to teach the class about Australia. Being the great leader he believed to be I could tell Daanish was getting very excited and took the lead in teaching the class about Australia. Though it started off entertaining, Daanish derailed from the Australian culture and attempted to teach geography and history of Australia. At this point of time, I could see a lot of the students were getting bored and some even started to doze off, in which Harsheen and I tried to politely ask Daanish to change the topic. Daanish however, decided to go on and on, and even the teacher was reluctant had kept forcing out a smile. </a:t>
            </a:r>
          </a:p>
          <a:p>
            <a:pPr algn="ctr"/>
            <a:endParaRPr lang="en-AU" sz="2300" b="1" dirty="0">
              <a:solidFill>
                <a:schemeClr val="bg1"/>
              </a:solidFill>
              <a:latin typeface="Arabic Typesetting" panose="03020402040406030203" pitchFamily="66" charset="-78"/>
              <a:cs typeface="Arabic Typesetting" panose="03020402040406030203" pitchFamily="66" charset="-78"/>
            </a:endParaRPr>
          </a:p>
          <a:p>
            <a:pPr algn="ctr"/>
            <a:r>
              <a:rPr lang="en-AU" sz="2300" b="1" dirty="0" smtClean="0">
                <a:solidFill>
                  <a:schemeClr val="bg1"/>
                </a:solidFill>
                <a:latin typeface="Arabic Typesetting" panose="03020402040406030203" pitchFamily="66" charset="-78"/>
                <a:cs typeface="Arabic Typesetting" panose="03020402040406030203" pitchFamily="66" charset="-78"/>
              </a:rPr>
              <a:t>Daanish also attempted to teach the students Australian slang; which although sparked some interest, was yet another awkward situation for myself when I had to force out an unnatural “bogan” accent. Daanish also began to talk about  the (slightly inappropriate) things such as talking about Lebanese people in Sydney. Harsheen and I once again tried to change the topic, but was unable to triumph over </a:t>
            </a:r>
            <a:r>
              <a:rPr lang="en-AU" sz="2300" b="1" dirty="0" err="1" smtClean="0">
                <a:solidFill>
                  <a:schemeClr val="bg1"/>
                </a:solidFill>
                <a:latin typeface="Arabic Typesetting" panose="03020402040406030203" pitchFamily="66" charset="-78"/>
                <a:cs typeface="Arabic Typesetting" panose="03020402040406030203" pitchFamily="66" charset="-78"/>
              </a:rPr>
              <a:t>Daanish’s</a:t>
            </a:r>
            <a:r>
              <a:rPr lang="en-AU" sz="2300" b="1" dirty="0" smtClean="0">
                <a:solidFill>
                  <a:schemeClr val="bg1"/>
                </a:solidFill>
                <a:latin typeface="Arabic Typesetting" panose="03020402040406030203" pitchFamily="66" charset="-78"/>
                <a:cs typeface="Arabic Typesetting" panose="03020402040406030203" pitchFamily="66" charset="-78"/>
              </a:rPr>
              <a:t> passion as a teacher, leaving us in very awkward situations of standing in front of the classroom and doing nothing but to smile.</a:t>
            </a:r>
          </a:p>
          <a:p>
            <a:pPr algn="ctr"/>
            <a:endParaRPr lang="en-AU" sz="2300" b="1" dirty="0">
              <a:solidFill>
                <a:schemeClr val="bg1"/>
              </a:solidFill>
              <a:latin typeface="Arabic Typesetting" panose="03020402040406030203" pitchFamily="66" charset="-78"/>
              <a:cs typeface="Arabic Typesetting" panose="03020402040406030203" pitchFamily="66" charset="-78"/>
            </a:endParaRPr>
          </a:p>
          <a:p>
            <a:pPr algn="ctr"/>
            <a:r>
              <a:rPr lang="en-AU" sz="2300" b="1" dirty="0" smtClean="0">
                <a:solidFill>
                  <a:schemeClr val="bg1"/>
                </a:solidFill>
                <a:latin typeface="Arabic Typesetting" panose="03020402040406030203" pitchFamily="66" charset="-78"/>
                <a:cs typeface="Arabic Typesetting" panose="03020402040406030203" pitchFamily="66" charset="-78"/>
              </a:rPr>
              <a:t>The class felt like the phrase “sure, mate” very amusing. When asked to ask us questions, none of the students raised their hands, much to the dismay of the greatest teacher, Daanish. </a:t>
            </a:r>
          </a:p>
        </p:txBody>
      </p:sp>
    </p:spTree>
    <p:extLst>
      <p:ext uri="{BB962C8B-B14F-4D97-AF65-F5344CB8AC3E}">
        <p14:creationId xmlns:p14="http://schemas.microsoft.com/office/powerpoint/2010/main" val="31152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allcoo.net/flower/flower_pattern_fresh_simple/wallpapers/1920x1200/Flower_Pattern_Background_WA03_004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66"/>
            <a:ext cx="9150384" cy="6843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60648"/>
            <a:ext cx="8928992" cy="6555641"/>
          </a:xfrm>
          <a:prstGeom prst="rect">
            <a:avLst/>
          </a:prstGeom>
          <a:noFill/>
        </p:spPr>
        <p:txBody>
          <a:bodyPr wrap="square" rtlCol="0">
            <a:spAutoFit/>
          </a:bodyPr>
          <a:lstStyle/>
          <a:p>
            <a:pPr algn="ctr"/>
            <a:r>
              <a:rPr lang="en-AU" sz="2000" b="1" u="sng" dirty="0" smtClean="0">
                <a:latin typeface="Arabic Typesetting" panose="03020402040406030203" pitchFamily="66" charset="-78"/>
                <a:cs typeface="Arabic Typesetting" panose="03020402040406030203" pitchFamily="66" charset="-78"/>
              </a:rPr>
              <a:t>Most Frequently and Learned Words/ Phrases</a:t>
            </a:r>
            <a:r>
              <a:rPr lang="ja-JP" altLang="en-US" sz="2000" b="1" u="sng" dirty="0" smtClean="0">
                <a:latin typeface="Arabic Typesetting" panose="03020402040406030203" pitchFamily="66" charset="-78"/>
                <a:cs typeface="Arabic Typesetting" panose="03020402040406030203" pitchFamily="66" charset="-78"/>
              </a:rPr>
              <a:t>：</a:t>
            </a:r>
            <a:endParaRPr lang="en-AU" sz="2000" b="1" u="sng" dirty="0" smtClean="0">
              <a:latin typeface="Arabic Typesetting" panose="03020402040406030203" pitchFamily="66" charset="-78"/>
              <a:cs typeface="Arabic Typesetting" panose="03020402040406030203" pitchFamily="66" charset="-78"/>
            </a:endParaRPr>
          </a:p>
          <a:p>
            <a:pPr algn="ctr"/>
            <a:r>
              <a:rPr lang="ja-JP" altLang="en-US" sz="2000" dirty="0" smtClean="0">
                <a:latin typeface="Arabic Typesetting" panose="03020402040406030203" pitchFamily="66" charset="-78"/>
                <a:cs typeface="Arabic Typesetting" panose="03020402040406030203" pitchFamily="66" charset="-78"/>
              </a:rPr>
              <a:t>な</a:t>
            </a:r>
            <a:r>
              <a:rPr lang="ja-JP" altLang="en-US" sz="2000" dirty="0">
                <a:latin typeface="Arabic Typesetting" panose="03020402040406030203" pitchFamily="66" charset="-78"/>
                <a:cs typeface="Arabic Typesetting" panose="03020402040406030203" pitchFamily="66" charset="-78"/>
              </a:rPr>
              <a:t>らんでくださ</a:t>
            </a:r>
            <a:r>
              <a:rPr lang="ja-JP" altLang="en-US" sz="2000" dirty="0" smtClean="0">
                <a:latin typeface="Arabic Typesetting" panose="03020402040406030203" pitchFamily="66" charset="-78"/>
                <a:cs typeface="Arabic Typesetting" panose="03020402040406030203" pitchFamily="66" charset="-78"/>
              </a:rPr>
              <a:t>い　</a:t>
            </a:r>
            <a:r>
              <a:rPr lang="en-AU" altLang="ja-JP" sz="2000" dirty="0" smtClean="0">
                <a:latin typeface="Arabic Typesetting" panose="03020402040406030203" pitchFamily="66" charset="-78"/>
                <a:cs typeface="Arabic Typesetting" panose="03020402040406030203" pitchFamily="66" charset="-78"/>
              </a:rPr>
              <a:t>Please Line Up</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お客</a:t>
            </a:r>
            <a:r>
              <a:rPr lang="ja-JP" altLang="en-US" sz="2000" dirty="0" smtClean="0">
                <a:latin typeface="Arabic Typesetting" panose="03020402040406030203" pitchFamily="66" charset="-78"/>
                <a:cs typeface="Arabic Typesetting" panose="03020402040406030203" pitchFamily="66" charset="-78"/>
              </a:rPr>
              <a:t>様 </a:t>
            </a:r>
            <a:r>
              <a:rPr lang="en-AU" altLang="ja-JP" sz="2000" dirty="0" smtClean="0">
                <a:latin typeface="Arabic Typesetting" panose="03020402040406030203" pitchFamily="66" charset="-78"/>
                <a:cs typeface="Arabic Typesetting" panose="03020402040406030203" pitchFamily="66" charset="-78"/>
              </a:rPr>
              <a:t>Guest/ Customer</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お待たせしまし</a:t>
            </a:r>
            <a:r>
              <a:rPr lang="ja-JP" altLang="en-US" sz="2000" dirty="0" smtClean="0">
                <a:latin typeface="Arabic Typesetting" panose="03020402040406030203" pitchFamily="66" charset="-78"/>
                <a:cs typeface="Arabic Typesetting" panose="03020402040406030203" pitchFamily="66" charset="-78"/>
              </a:rPr>
              <a:t>た </a:t>
            </a:r>
            <a:r>
              <a:rPr lang="en-AU" altLang="ja-JP" sz="2000" dirty="0" smtClean="0">
                <a:latin typeface="Arabic Typesetting" panose="03020402040406030203" pitchFamily="66" charset="-78"/>
                <a:cs typeface="Arabic Typesetting" panose="03020402040406030203" pitchFamily="66" charset="-78"/>
              </a:rPr>
              <a:t>Thanks for waiting</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いっらしゃいま</a:t>
            </a:r>
            <a:r>
              <a:rPr lang="ja-JP" altLang="en-US" sz="2000" dirty="0" smtClean="0">
                <a:latin typeface="Arabic Typesetting" panose="03020402040406030203" pitchFamily="66" charset="-78"/>
                <a:cs typeface="Arabic Typesetting" panose="03020402040406030203" pitchFamily="66" charset="-78"/>
              </a:rPr>
              <a:t>せ </a:t>
            </a:r>
            <a:r>
              <a:rPr lang="en-AU" altLang="ja-JP" sz="2000" dirty="0" smtClean="0">
                <a:latin typeface="Arabic Typesetting" panose="03020402040406030203" pitchFamily="66" charset="-78"/>
                <a:cs typeface="Arabic Typesetting" panose="03020402040406030203" pitchFamily="66" charset="-78"/>
              </a:rPr>
              <a:t>Welcome!</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何名様です</a:t>
            </a:r>
            <a:r>
              <a:rPr lang="ja-JP" altLang="en-US" sz="2000" dirty="0" smtClean="0">
                <a:latin typeface="Arabic Typesetting" panose="03020402040406030203" pitchFamily="66" charset="-78"/>
                <a:cs typeface="Arabic Typesetting" panose="03020402040406030203" pitchFamily="66" charset="-78"/>
              </a:rPr>
              <a:t>か </a:t>
            </a:r>
            <a:r>
              <a:rPr lang="en-AU" altLang="ja-JP" sz="2000" dirty="0" smtClean="0">
                <a:latin typeface="Arabic Typesetting" panose="03020402040406030203" pitchFamily="66" charset="-78"/>
                <a:cs typeface="Arabic Typesetting" panose="03020402040406030203" pitchFamily="66" charset="-78"/>
              </a:rPr>
              <a:t>How many people</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やば</a:t>
            </a:r>
            <a:r>
              <a:rPr lang="ja-JP" altLang="en-US" sz="2000" dirty="0" smtClean="0">
                <a:latin typeface="Arabic Typesetting" panose="03020402040406030203" pitchFamily="66" charset="-78"/>
                <a:cs typeface="Arabic Typesetting" panose="03020402040406030203" pitchFamily="66" charset="-78"/>
              </a:rPr>
              <a:t>い </a:t>
            </a:r>
            <a:r>
              <a:rPr lang="en-AU" altLang="ja-JP" sz="2000" dirty="0" smtClean="0">
                <a:latin typeface="Arabic Typesetting" panose="03020402040406030203" pitchFamily="66" charset="-78"/>
                <a:cs typeface="Arabic Typesetting" panose="03020402040406030203" pitchFamily="66" charset="-78"/>
              </a:rPr>
              <a:t>So sick! (slang)</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行ったことがあります</a:t>
            </a:r>
            <a:r>
              <a:rPr lang="ja-JP" altLang="en-US" sz="2000" dirty="0" smtClean="0">
                <a:latin typeface="Arabic Typesetting" panose="03020402040406030203" pitchFamily="66" charset="-78"/>
                <a:cs typeface="Arabic Typesetting" panose="03020402040406030203" pitchFamily="66" charset="-78"/>
              </a:rPr>
              <a:t>か </a:t>
            </a:r>
            <a:r>
              <a:rPr lang="en-AU" altLang="ja-JP" sz="2000" dirty="0" smtClean="0">
                <a:latin typeface="Arabic Typesetting" panose="03020402040406030203" pitchFamily="66" charset="-78"/>
                <a:cs typeface="Arabic Typesetting" panose="03020402040406030203" pitchFamily="66" charset="-78"/>
              </a:rPr>
              <a:t>Have you been to …</a:t>
            </a:r>
          </a:p>
          <a:p>
            <a:pPr algn="ctr"/>
            <a:r>
              <a:rPr lang="ja-JP" altLang="en-US" sz="2000" dirty="0">
                <a:latin typeface="Arabic Typesetting" panose="03020402040406030203" pitchFamily="66" charset="-78"/>
                <a:cs typeface="Arabic Typesetting" panose="03020402040406030203" pitchFamily="66" charset="-78"/>
              </a:rPr>
              <a:t>すげ</a:t>
            </a:r>
            <a:r>
              <a:rPr lang="ja-JP" altLang="en-US" sz="2000" dirty="0" smtClean="0">
                <a:latin typeface="Arabic Typesetting" panose="03020402040406030203" pitchFamily="66" charset="-78"/>
                <a:cs typeface="Arabic Typesetting" panose="03020402040406030203" pitchFamily="66" charset="-78"/>
              </a:rPr>
              <a:t>え </a:t>
            </a:r>
            <a:r>
              <a:rPr lang="en-AU" altLang="ja-JP" sz="2000" dirty="0" smtClean="0">
                <a:latin typeface="Arabic Typesetting" panose="03020402040406030203" pitchFamily="66" charset="-78"/>
                <a:cs typeface="Arabic Typesetting" panose="03020402040406030203" pitchFamily="66" charset="-78"/>
              </a:rPr>
              <a:t>Amazing (slang version of </a:t>
            </a:r>
            <a:r>
              <a:rPr lang="ja-JP" altLang="en-US" sz="2000" dirty="0" smtClean="0">
                <a:latin typeface="Arabic Typesetting" panose="03020402040406030203" pitchFamily="66" charset="-78"/>
                <a:cs typeface="Arabic Typesetting" panose="03020402040406030203" pitchFamily="66" charset="-78"/>
              </a:rPr>
              <a:t>すごい）</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冷</a:t>
            </a:r>
            <a:r>
              <a:rPr lang="ja-JP" altLang="en-US" sz="2000" dirty="0" smtClean="0">
                <a:latin typeface="Arabic Typesetting" panose="03020402040406030203" pitchFamily="66" charset="-78"/>
                <a:cs typeface="Arabic Typesetting" panose="03020402040406030203" pitchFamily="66" charset="-78"/>
              </a:rPr>
              <a:t>凍　</a:t>
            </a:r>
            <a:r>
              <a:rPr lang="en-AU" altLang="ja-JP" sz="2000" dirty="0" smtClean="0">
                <a:latin typeface="Arabic Typesetting" panose="03020402040406030203" pitchFamily="66" charset="-78"/>
                <a:cs typeface="Arabic Typesetting" panose="03020402040406030203" pitchFamily="66" charset="-78"/>
              </a:rPr>
              <a:t>Frozen </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smtClean="0">
                <a:latin typeface="Arabic Typesetting" panose="03020402040406030203" pitchFamily="66" charset="-78"/>
                <a:cs typeface="Arabic Typesetting" panose="03020402040406030203" pitchFamily="66" charset="-78"/>
              </a:rPr>
              <a:t>疲れた </a:t>
            </a:r>
            <a:r>
              <a:rPr lang="en-AU" altLang="ja-JP" sz="2000" dirty="0" smtClean="0">
                <a:latin typeface="Arabic Typesetting" panose="03020402040406030203" pitchFamily="66" charset="-78"/>
                <a:cs typeface="Arabic Typesetting" panose="03020402040406030203" pitchFamily="66" charset="-78"/>
              </a:rPr>
              <a:t>Tired</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うち</a:t>
            </a:r>
            <a:r>
              <a:rPr lang="ja-JP" altLang="en-US" sz="2000" dirty="0" smtClean="0">
                <a:latin typeface="Arabic Typesetting" panose="03020402040406030203" pitchFamily="66" charset="-78"/>
                <a:cs typeface="Arabic Typesetting" panose="03020402040406030203" pitchFamily="66" charset="-78"/>
              </a:rPr>
              <a:t>わ </a:t>
            </a:r>
            <a:r>
              <a:rPr lang="en-AU" altLang="ja-JP" sz="2000" dirty="0" smtClean="0">
                <a:latin typeface="Arabic Typesetting" panose="03020402040406030203" pitchFamily="66" charset="-78"/>
                <a:cs typeface="Arabic Typesetting" panose="03020402040406030203" pitchFamily="66" charset="-78"/>
              </a:rPr>
              <a:t>Hand-held fan</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a:latin typeface="Arabic Typesetting" panose="03020402040406030203" pitchFamily="66" charset="-78"/>
                <a:cs typeface="Arabic Typesetting" panose="03020402040406030203" pitchFamily="66" charset="-78"/>
              </a:rPr>
              <a:t>めっち</a:t>
            </a:r>
            <a:r>
              <a:rPr lang="ja-JP" altLang="en-US" sz="2000" dirty="0" smtClean="0">
                <a:latin typeface="Arabic Typesetting" panose="03020402040406030203" pitchFamily="66" charset="-78"/>
                <a:cs typeface="Arabic Typesetting" panose="03020402040406030203" pitchFamily="66" charset="-78"/>
              </a:rPr>
              <a:t>ゃ</a:t>
            </a:r>
            <a:r>
              <a:rPr lang="en-AU" altLang="ja-JP" sz="2000" dirty="0" smtClean="0">
                <a:latin typeface="Arabic Typesetting" panose="03020402040406030203" pitchFamily="66" charset="-78"/>
                <a:cs typeface="Arabic Typesetting" panose="03020402040406030203" pitchFamily="66" charset="-78"/>
              </a:rPr>
              <a:t>Very</a:t>
            </a:r>
            <a:endParaRPr lang="en-US" altLang="ja-JP" sz="2000" dirty="0" smtClean="0">
              <a:latin typeface="Arabic Typesetting" panose="03020402040406030203" pitchFamily="66" charset="-78"/>
              <a:cs typeface="Arabic Typesetting" panose="03020402040406030203" pitchFamily="66" charset="-78"/>
            </a:endParaRPr>
          </a:p>
          <a:p>
            <a:pPr algn="ctr"/>
            <a:r>
              <a:rPr lang="ja-JP" altLang="en-US" sz="2000" dirty="0" smtClean="0">
                <a:latin typeface="Arabic Typesetting" panose="03020402040406030203" pitchFamily="66" charset="-78"/>
                <a:cs typeface="Arabic Typesetting" panose="03020402040406030203" pitchFamily="66" charset="-78"/>
              </a:rPr>
              <a:t>超 </a:t>
            </a:r>
            <a:r>
              <a:rPr lang="en-AU" altLang="ja-JP" sz="2000" dirty="0" smtClean="0">
                <a:latin typeface="Arabic Typesetting" panose="03020402040406030203" pitchFamily="66" charset="-78"/>
                <a:cs typeface="Arabic Typesetting" panose="03020402040406030203" pitchFamily="66" charset="-78"/>
              </a:rPr>
              <a:t>Very</a:t>
            </a:r>
          </a:p>
          <a:p>
            <a:pPr algn="ctr"/>
            <a:r>
              <a:rPr lang="ja-JP" altLang="en-US" sz="2000" dirty="0" smtClean="0">
                <a:latin typeface="Arabic Typesetting" panose="03020402040406030203" pitchFamily="66" charset="-78"/>
                <a:cs typeface="Arabic Typesetting" panose="03020402040406030203" pitchFamily="66" charset="-78"/>
              </a:rPr>
              <a:t>丘</a:t>
            </a:r>
            <a:r>
              <a:rPr lang="en-AU" altLang="ja-JP" sz="2000" dirty="0" smtClean="0">
                <a:latin typeface="Arabic Typesetting" panose="03020402040406030203" pitchFamily="66" charset="-78"/>
                <a:cs typeface="Arabic Typesetting" panose="03020402040406030203" pitchFamily="66" charset="-78"/>
              </a:rPr>
              <a:t> Hill</a:t>
            </a:r>
          </a:p>
          <a:p>
            <a:pPr algn="ctr"/>
            <a:r>
              <a:rPr lang="ja-JP" altLang="en-US" sz="2000" dirty="0" smtClean="0">
                <a:latin typeface="Arabic Typesetting" panose="03020402040406030203" pitchFamily="66" charset="-78"/>
                <a:cs typeface="Arabic Typesetting" panose="03020402040406030203" pitchFamily="66" charset="-78"/>
              </a:rPr>
              <a:t>宮殿</a:t>
            </a:r>
            <a:r>
              <a:rPr lang="en-AU" altLang="ja-JP" sz="2000" dirty="0" smtClean="0">
                <a:latin typeface="Arabic Typesetting" panose="03020402040406030203" pitchFamily="66" charset="-78"/>
                <a:cs typeface="Arabic Typesetting" panose="03020402040406030203" pitchFamily="66" charset="-78"/>
              </a:rPr>
              <a:t> Palace</a:t>
            </a:r>
          </a:p>
          <a:p>
            <a:pPr algn="ctr"/>
            <a:endParaRPr lang="en-AU" altLang="ja-JP" sz="2000" dirty="0">
              <a:latin typeface="Arabic Typesetting" panose="03020402040406030203" pitchFamily="66" charset="-78"/>
              <a:cs typeface="Arabic Typesetting" panose="03020402040406030203" pitchFamily="66" charset="-78"/>
            </a:endParaRPr>
          </a:p>
          <a:p>
            <a:pPr algn="ctr"/>
            <a:r>
              <a:rPr lang="en-AU" altLang="ja-JP" sz="2000" b="1" u="sng" dirty="0" smtClean="0">
                <a:latin typeface="Arabic Typesetting" panose="03020402040406030203" pitchFamily="66" charset="-78"/>
                <a:cs typeface="Arabic Typesetting" panose="03020402040406030203" pitchFamily="66" charset="-78"/>
              </a:rPr>
              <a:t>Some Shops/ Places in the Local Area:</a:t>
            </a:r>
          </a:p>
          <a:p>
            <a:pPr algn="ctr"/>
            <a:r>
              <a:rPr lang="en-US" altLang="ja-JP" sz="2000" dirty="0" smtClean="0">
                <a:latin typeface="Arabic Typesetting" panose="03020402040406030203" pitchFamily="66" charset="-78"/>
                <a:cs typeface="Arabic Typesetting" panose="03020402040406030203" pitchFamily="66" charset="-78"/>
              </a:rPr>
              <a:t>Daiso, AEON, Daiei, “Taiwan Ryouri”, UNIQLO, Yaki Lucky (Yakiniku Restaurant)</a:t>
            </a:r>
          </a:p>
          <a:p>
            <a:pPr algn="ctr"/>
            <a:endParaRPr lang="en-US" altLang="ja-JP" sz="2000" dirty="0" smtClean="0">
              <a:latin typeface="Arabic Typesetting" panose="03020402040406030203" pitchFamily="66" charset="-78"/>
              <a:cs typeface="Arabic Typesetting" panose="03020402040406030203" pitchFamily="66" charset="-78"/>
            </a:endParaRPr>
          </a:p>
          <a:p>
            <a:pPr algn="ctr"/>
            <a:endParaRPr lang="en-US" altLang="ja-JP" sz="2000"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7318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076633" y="1756680"/>
            <a:ext cx="1728192"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b="1" dirty="0" smtClean="0"/>
              <a:t>Mother</a:t>
            </a:r>
            <a:endParaRPr lang="en-AU" b="1" dirty="0"/>
          </a:p>
        </p:txBody>
      </p:sp>
      <p:sp>
        <p:nvSpPr>
          <p:cNvPr id="11" name="Oval 10"/>
          <p:cNvSpPr/>
          <p:nvPr/>
        </p:nvSpPr>
        <p:spPr>
          <a:xfrm>
            <a:off x="4841553" y="1756680"/>
            <a:ext cx="1728192"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b="1" dirty="0" smtClean="0"/>
              <a:t>Father</a:t>
            </a:r>
            <a:endParaRPr lang="en-AU" b="1" dirty="0"/>
          </a:p>
        </p:txBody>
      </p:sp>
      <p:sp>
        <p:nvSpPr>
          <p:cNvPr id="12" name="Title 1"/>
          <p:cNvSpPr txBox="1">
            <a:spLocks/>
          </p:cNvSpPr>
          <p:nvPr/>
        </p:nvSpPr>
        <p:spPr>
          <a:xfrm>
            <a:off x="5220072" y="116632"/>
            <a:ext cx="34667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Baskerville Old Face" panose="02020602080505020303" pitchFamily="18" charset="0"/>
              </a:rPr>
              <a:t>My Family</a:t>
            </a:r>
            <a:endParaRPr lang="en-AU" dirty="0">
              <a:latin typeface="Baskerville Old Face" panose="02020602080505020303" pitchFamily="18" charset="0"/>
            </a:endParaRPr>
          </a:p>
        </p:txBody>
      </p:sp>
      <p:cxnSp>
        <p:nvCxnSpPr>
          <p:cNvPr id="20" name="Straight Connector 19"/>
          <p:cNvCxnSpPr>
            <a:stCxn id="4" idx="6"/>
            <a:endCxn id="5" idx="2"/>
          </p:cNvCxnSpPr>
          <p:nvPr/>
        </p:nvCxnSpPr>
        <p:spPr>
          <a:xfrm flipV="1">
            <a:off x="2051720" y="2260736"/>
            <a:ext cx="550540" cy="1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2"/>
          </p:cNvCxnSpPr>
          <p:nvPr/>
        </p:nvCxnSpPr>
        <p:spPr>
          <a:xfrm>
            <a:off x="6584924" y="2260736"/>
            <a:ext cx="49170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AutoShape 2" descr="data:image/jpeg;base64,/9j/4AAQSkZJRgABAQAAAQABAAD/2wCEAAkGBhQSERUUEhQWFRUWFBYUFhgXFhgVFxgXFRQVFRQYFRUXHCYeFxwkGhQXHy8gIycpLCwsFR4xNTAqNSYrLCkBCQoKDgwOGg8PGiwkHyQsLCwsLCwsLCwsNCwsLCwsLCwsLCwsLCksLCwsLCwsLCwsLCwsKSwsLCwsLCwsLCkpKf/AABEIAMkA+wMBIgACEQEDEQH/xAAbAAACAwEBAQAAAAAAAAAAAAACAwABBAUGB//EAD0QAAEDAgQDBgUDAgUDBQAAAAEAAhEDIQQSMUFRYXEFIoGRsfATocHR4QYyQlLxFCNigqJysuIWM4OSwv/EABoBAAMBAQEBAAAAAAAAAAAAAAECAwAEBQb/xAApEQACAgICAQMDBQEBAAAAAAAAAQIRAyESMUEEUWETIjJxgZGh8PEU/9oADAMBAAIRAxEAPwDfiiZjbVMw2OcO6TIuRyOUx81dd4iCs9LLmGouNxxXin3NJx2gGNJIAuTYL01OllYBOgAnoF56o4A9yQOO/Q8Onqgp1iDIcR74brJ0LkxvIkenYkVbVGniC0+AzD0Pmn0zYb2F+KTiRLmD/UT5Md90xwR7/ka2pKzYjtJjJGpBFuvAogYkarh4wf5jp3M+d1my2LEpPZ2m0w8ZmGx9+Cz4gFoJINvnwCR2XjAxr82liOtxA97JVftV7iCIEGQNb851QHWKXJrwaaFOBfUmT1P208FQZ/mW/k0k9QRB+cJ9PGFwkH5Ql0qhJLp1MDo0x8zKwN7s1iiXNGxFvBKe4N08T9Am/HIaN5nVLcwO0seB+hWJL5FBQoi3irhAexbRdHlVtb4ptDCue4BoLjwCwG62y8HSBk68l08CySY5IW/p2s2+WANe80253T6AiQ2OZ4/hUScXtHHkyRknxdmj4XE+Av8AhG2mCCQCYubgfRBh6ZdoF0OzsODOYW4yb8tYKvFW6OKcuKMYwBe2zHeY+Ui6y1uySwDMcs6B0AnyJHiYXpq2Lawa32A1K83is9V7nawYHLkFs0YxXuwYck5P2RnxNOABlIuYPEdd1WHw03vI2Fv+Wifhm1M0Nm5uNjyI3XpadBoIIZBjTb5WSY8fPoplz/TVHjXEnc/laqNP4ev7zYDdoOpPBxFgOc8F0sVTLHGzWzJlut/9Wo+S5VWj3rbRJ4TzStcCscnNfB0xgqVviODR/SIBMcT71VYrsqk6DRJB6Oc2OJJ080vCd7KDGaQATeRO2/8AZdPHY1tMBg1OvID9xJ4wqQacXaVHLKU4ySTd/wBHK7QoBxyyS9rA4ONjUbEmRxA03sVyF6rtPFMDWPBFz3TyifL7rh4zs5we7KJbMtuNDceqGVUy/p8mqev9s8ZVokm0meHordhy0GddOnFamNgTN9vqUsidVzHvqbMlN0FbBSA2CS3Dc906PcrBk76Op2e3uzOp8kFev3zp3Wx1LrnnoB5rHQadQSAOGpJsAJ4lbqeFhsGHE/uO5nW518UxxySi22carj3uMzHSyXUrl0Ztt4v48V0D2S1x7pI4giYWPF0msdlaZI1PPgAlOuEoPURb6JEc0VLCOPIcUsiRPC31H1Up1C0yECm60dOMjTGwsjpMgAcBCprw5k8Y9QCkYftIB3eFp2+xROSpNM2Vqd77D57qwEWcPuLglQa8ELJWNY4GzvPcJj8BwPgfulZVrwZ1CFkpNraFDAHiut2djTRbDWNJ3NwT43VMw/FaaWDkwBJVYKSdo48uRSVS6F4rtV9RtxlGkNv5nf8AKy0SAeE2XbHZzJDHalsyLX5eXyWHHdllpiREa8eXJUnDJ+T2Rx5Mf4rRdGoW/tstzXl99BpA057WlY6QbluYdGh1PRaMK03jdFPwTnXZVSm7keHJDQw7pk2Bud7RDd+i2VKJY0mc3LqlZiBppE9DKMo06ZNTbWhBpZTImRvsn08acrg7U6Ec9PYQmrJt5flJywOc2WjJx6Ga5di6hJMkk9TNkFOhrGp1H2TXU0X+BeR3RrzCWnL5Kckl2c8VcttOBAgjY+Y1Ur1rZeB87W5rdX7HqECwMC99/Rc6rQLTf8/NSlGUe0WhKEumR1PLluTB01F9YG31hHjSA69jlZI/2N4BVhcNndcwBcnlO3NLxLszy7iZvtyRTpDrcjy3aLoNjxHkksrd2TxhKfXLtbyhI0ukPeUKVM10Dn2JjZbaPZpmXW9Ujs3EMYDvO+/IQmYvFOJLZy2Jyi500c7biY2ROefLlS0aaVGTIs1p7vM6F30HitYWXDY9rjl/a4bbW4Faiics7vYAp77+7dF5qtOZ0/1H1Xo3z4LmY6oM1xqf7FBl8EqZgayyosutZw99VGYWba9Ep080OwlSbAAHlpa59FixuGNN5aeoPEHRdvDsFJpMXNh9VoaxtZsPaCR4HqDsscyzcJXWji9kPu5u0T9PfRdOmDutNTBhgAboBF+vFAAkbJTyKbtC3ssqwdfKR1j2Ub5srpURmEj+Q8ULFtVs7WHxQcJuuv2W39x6fVc5rBw+yawEAiSOhXZjlxabPJypSVLQ3G1sz5H8dOt0FeuXAB14vOh4XQhnNRtON56/dBzbb+RUkq+BBwvH3ddDsw5ZBPSY308UkBUO9AHHX7IRlxdmn9ypm/tB4gN4mekLIakSB9Ulodm1mON9L+Ka9ronz36dLJpZXN8qEUVFUAZ1UEToY+aJ1Jw1i94GpWnE4Qin3f3bxusoydv2C5JUjK8kcusA/NKw+Icx05mxuMwj3zSnU4NyNJ4+iJmFJ4KPN3orxVbOxTx7DuAeEg+iTi6TKrSRJyzcDhqBOqxU6Zb/ABniZXVdDWho4QuyGR5E1NHLKKg04nIZhCRcQ25DdyQLFx3SDgHuvAE7SuuWuQfB4qTxpllmaPm/ajMpMDU+t1kp05HObfVdzH0ZGbh6LmMb74DgoNH0uPJcBLWZASddAtVDDf5VQ6vi/SxPoVnrn1H3P0XQwDJcZ4fVYOSTUbGYXBtc1jiO8GtvJGmmi3AJQmO7oLDfSysVSCA4a2BHHhBROKTcmMLA4ei4/bdIywxsQev5XaYbaRA/sqFPPEwDPolYMeThKzn9mYEOpNc7cnyldVmDaNBCJrMvT0/CDMZ398ktiTnKbbMOMd3zyt5KYV8PB5x52V4ymQ8zvfzV4KgXVGgXvPksVtcP2OuKXHfyWLEUch5cV0qdyQAfequoyR0upnFGfFmHDYYPBnT6p1HB5TOoC00qUdPU+n900UM3vXwWBLJ/ALXEaX5JtKsDxHJKewxA9U1lM5Z8PYWU2uiLqgy8akqZxshaE6lT3TKblom6QIZOuicy3r4qNb4J1HDk9Pei6IRbeiUpe5na255i3gntw03vCqrhYgyIT/2gXkXB6qsIU2proSUvYxvF0ytiC4QVM3KyovOilyq0n2P2Y30Y6LUykBojc0QB5lCHayUElBhcm0FBCHJ3pEwdevFNm1jMqPZCs1asSynEhLc4zqh+Nm0/AU/w43Ercr6ClXZ5CuZyjYmT0F/WPNZK76ZcRmyumDIgStb2y6D/AEn5kfZcHFYJzCQRI4/fgoM+jwxT1dF4uWwNyJ/+34XX7OxZe0kxIMH5RK4lRhIBNtpPL1sQnsxrQ0ANNv5B0O57R4GUtnRkx8opeTusqACNeY0VY1vdMmLH0lZqDqpaCyHA8Rld6wVK3eEVczRwykDxLc0rWcXGpGwTsZ03GvJMpUyNN9Dt4rJgvg0xDTM/6TPotrsUGgkNdAEk5SIAuf3QlJyTukv6NLDeOEKvgcI6bfhZaPaOa4BjlBHyKY/tim39zo858tQlZJwndJDf8MCe80yN+fgnU2AEwInXml0sWKg7lxxB6eSlc3vygX+aUR29M0F8ZiAATGgNotI97onM9+7o6ZkI20iNTO2n5QbshdA0ZAA1A04LXTw5N2tjgZ6e/FHgaUm4sL+Oy6RK7PT+n+pHlJ6OXLlp0jkNZM8bn3zWplAZYF5APXl6FA3w52lUx0ct/p6FRg4x7NK2DVp3vczqjAVNN+pv+E5rJmfBaEeTtAboBjfe6ccTwEJcQeipWjKUVS0K0maKTZu6/DkpQIc09T6yhxNWBA1+iz06paCRfkrSyxxzUe9bEUW1ZdRsGPJE5g1CH4weZ4+KsWXPa3XQ+w6NHdAKd7aK3VITfiSAnShJcfYFtbFCk3cJz6ogz89EBKXUOgTKX006BXLsAUY0VZuRT8iosQ410Py9zw7KgJLhcZRp/uK4GJxDnuOaenDlC6WDrZSeE/2Wx+EYJcGidZ56qPZ9LGSxS2jgVWlsNPCYPP8AELfhOyBUaHBxAOogGCNp/C09p9ll7g5uuh+6dgW/BaWu1kuB2dyHPkgNPNcE4vZpo0g0Cm11wN7n3yXOqggmdfmizSZJvK3U6YqWd+4DVA5/w2zngrdhCXA0zJa4EdJESqPZLp2PjC3YHBubMnXYX9UrYuTJGtMxdgdnupuqNqaQHNOoJEi3DZb+0eyadWJB0gnh00ty5rXTZGpJ9PILH2v2k5hDadPO521yANL9euxQs5+c8mTlHsDB4ERFMRxERcW133W1uAnfb5o8Fhy1ozfuIE8L3t4krU1qRsjkyO3sAMgd2ETGnePBMhFCRnO2Nw4Lb2g+/qmVcVmBEfNRz5aLHhyHvikLqlN448IvTRFJSdsZTqRy3/so91/VW11uiCPNBt8UjeS2N0Rusqc3TTT3dAAt+OjdjYVEwqDlRKdy1oFAkyr8Uc2hUW215JOAbFhqtwRgCeSY0NDjP3RjivyByKfhu6DMm3zQimW6rW3aNEnFE24LpyYYxXNf75JqTehlAgjxWbF0YMhXRrZVMRXm2yWc4Tw0+0Mk1ItrrKJLXwqdUMqP1klsbifPB6/3XYptlo5j1Cy18ENRbdbmNWPfyTTSozYrHimwGJcdG+qwdo49zmBrmhhkOImTG3TXquzSpidBM67xrr4nyXFqYElj6rv5VBHHKXRPzHkgxsLhe0ExxiR3htx/K04PEAPHGeljY2KRQo5REz7lPp0sxDdZIF+aUadbO+rpVJ0Fvr0WN1F1OcriW3jN3gDsCSZAnebb8VwML27WY92Yk2d3XbEAkQDcQRokqzjhgeRNxZ7Gk5skG5ibHThI4G/kibT05LyH6fc343xK1QA3jM67nG0ngIJ15L2YCWetEc+L6UquyNTMsWVsaOfvRELdUhyNka2VZCthjkPf3VgWTpWhLLjnf2T80VRoi3n4KNseP22ULRNrcletCXspjJsEdSmZTcKNbeynkSurH6dShdk5TpmKBzVbLQWAG510/ul1WXSSxOKGUrFgKzGyvKr+GeCRRddBsBEAryqlqo1gwpCY2nKt9KEfpurByKfWkR7slveTqiLVUIScn2wqkC2mToqfSI1C04aPFPc2dVWHplOF3sV5KZlwtEG58E12EaUdJsCOCs1BxXRDDBQSkkI5NvR8t7LrPqVCSSRlPQTEWXbp6BLZSDQYAEybblPYF559FlmpO0g6bbztofmR9fNVjMNnY5o1IIHXVvzhIx+K+GzNE3A89Ck4LttrqZc/ulsAgbzpl6wfJKTUJ1zigsHgs+V38SJ5zuDzBkeC2Ybs7K6Zkbflc7sTtEFzm6Nc9zmg/wAZvB2veOh5LvsakYM8pwk0zndv1agYBRBOYwYGZ0RsAI43XmcVTq0iPiE5nCYJzHLz9yIXumhZ8Z2TTrObnbMNOjiNTvx3QUg4PUrH9rWvPuefwn6Yzhjy8hr2h37ZIJ/jM+R39fQ4ztejh4a8kWs1okgDS1gAtrMMHNyQMpGWNo4LyOGpElzqFNjzSeQ5j2NcSMxyuBN9iCJtAhBb2+gKX/pb5vS/bv5PY4WsHtDgCA4TBsQDpPDitnxbaSd+Oi5XZvavxhDmGm8DvMcCPFsxI9F0GuITRlxbPNyQadNELeCgROZAuqCbjTJ2GCI4fNVqpKsBU7AaMMIkJyyUnQVqlejgknGvYhNbBqiyQ5aCZFkghJmV9BiSlrdHVfNkuFIU02o8Rq3ZSiKFIS0ayMdCJ7508UICJgTxuqA67FlqohGhU3EZMpoM2Wls7whoR4pjnQunDDirsnJ26AvPLkjCphkSoaYVIrVoVniQ37zt098E1reCw4LtFr3uYAbHWbEAwei3tavJZ9BNOLpnE7W7Wu6nkBGhk67yI0XK+G3JOa+Yd2LxBgzpuvXO7PpuOYsaXamQPZXneysC59aHtJEOL5kWu3X/AKvRA7sOWCg61XZ1P0pQpVBUpSczgCJs6WgkubGsGCBrvxXX7MrOdLXf+4x2V0bxo5vIgSsPZPZFOlXcQS4NY2JAJBeXgxa1m/8AIrVWIZiHOADhla8xvAAqNHVuU9WDoi+LRwZmpzlx8pP9/wDh06bAeMzYW8JKtlEwTsIHv3urEOu0QItpfhG56ptL9scT5QpcU2cDbQNEwRwWQdmMZiDUZbO1weNi6WuBFtbGeN/FnaePZh25nh0SG2F5N99NCsLv1EyrXZTpNLpbOYWAMTcawBY9UYppNMpCGRpyinVP9DssREyUtjgdbHgdfyjhaPVHMw6ggwNEVHW6CExjbK8NytCPoY6jJ9+ip1E+ymNf7+6HOfBdbjDsnbFhG0kKF3IKJYqgstpROehlSFRNrSFKKkK4VwhQSoUhXCtGgA5VbTCtQBFKjAvCqEWVUQla8mIXIRfVMa2yBy0k+2FB0nRbyV/GCSWoYS/VlFUbimfLsI15flpuLXEAm5BO+o84XrMNTdkaCczgA3fhc34krIOzmGp8QA5uUxMRpxhdClVIEDQ7a6Li/U+g9Rl51R0KVVpbkDGN0nMSDI1vqrp9mWmZvAA15TPpzWEOzGXGOOpjzWilj3tFjAF9BsN/BPzi/wA0edKEl+JnZhyKtXkWM52bm0/+RFhmAua4iZrR/tyOpjzN/JKoOLmkmQ6oS7pOniGAeKfVpQGDQZ2x0aCf/wAqNpStIrK+n+n9G3DQGOZBhri0QNhdv/EjVYu08JWe3JSf8P8Aqd3s0cBGnWUvAdsNGIqUXNNwHNOoJDAHAjwNxwK67nl20cNk02pJS8+xF8sU7a+dnExvZFQ0G0qVSP6y/vF3jc67fZcbD/pd5rGm8O+G1tqjQADuOskm2oXuzQEcPfzXnuyMa92JxLH3a0jKOAkgR1EFB45Q7L4PU5OEuNa387fZ1cJhwxjWAkhoAk3NuKeSpaLevol4uu2kzO8gNtJ4SQBp1CKTOF3J/LHNbKJphDQqgiQZBAIINiOIhGQrpatE33TIFbVAYRMVIoVlEIgqVhUQCwpCsKJ0gEVwpCuE9AKURKQmoFgwrVwpC1GsqVZVKLGAcVQRISFFjFEoEZVABTasZHkaRiB5fbqntXP/APT9/iOLyDx0vpcbWW0UeBcPH7riZ7cuPh2aqcE97TeInwCXm+IS1k5P5HiP6RGoO5G1t7Ye12OpsPdc4wZl37LWdBt8kz9M9pmoSKhaQxrWj92Y/wCom1vx1WSEeN8HkW6Om0d6Z0b/ANx/8VHv73JrS49TYfIO81qzCLgSR1gtkabWKzU2ggni4HwDg30AU5xrpnMnfYVPDDukgFzZg7gunNB5yVqClNgi7vkVrOEtbhM+/d0I4Zz6IzmvIttTj78ELIBcQ1oLokxcwIbfkEbsMR5SiFGLmNN1eMcnnRK0BCmLwjarCx4lpbB2528RK002CLcNSPoUgCDdV48Er8gUt2vAHZ+FbSY1jf2tECTJ4n3zTiqlWEfFAbbdsiIKgiCokKyBEFArCqkKWrAUCsKqQpIVwpCtUSASFFFEQEVQrUWMVCohEqKVoJWVAQjQlJIKAIU+GURCqCpUMeTzk6k+fDROw7QTBOUHeJ6JdBs7gHnpp8/JPfT78Ng6Rtr1Xn15PYk/AzH02vkEh02PAgAcAPYVUaTQAAINhYACBoPmm1jJggAgbG3EgDTyVtwjuE7ztcTqtNNt0RUqjTY6nQG2o8o8OaGlT7gt/EDbgJPzVf4stb3RMNNhaTBi5XFw36sLvhUhTOYuLXgk924gjw48Ch9rWjQxZJ20v9s7rU4VTxKXTI3H0THOGwjxlc61tMgzxmG/UNSpjabpOX4gY1s2yuOUzzIMz9l9AzNGognxXBwX6fo0qoqsBzCYEyASTJvvBjkuuagJvp7K7ceVJfPyV9XPHkcfpqklQ0Ym2nvZKF9UbWAi0qZRI18VR85Vyeji0uiuitFUbCFaqdGsIKwqCIKqFLCIKgrCshWEFYVBEqoVkUUUTAIooosYiiiixiKKKLGKKEoihKRoKBKqVZVKLHPJsfyGs6Tt81qdScyCYFzwJkRqFjCaNSvOs9mSNDqmYyfqfJbKFRxGVro3F9r2WCmnbnqfqlUmnZCUfAeNoCoxzCSJBEj5wbLzo/ShNZrASaRaSXSAQ6Dt4AaL01LQ/wDSf+4KgklKtj4s08aaiw6WE+GxrJnKALmTa1zxWjbQIKuo6BRJJpSaRytt7YwOmeZRimP6glBWFSMvdWI0asLN4TGv46+CThf3eCOv+4dF6GOVY00RkvuoJ1XiloVYSubl2aqCCIIQiCpEAQRBCEQVkKwgrVBWqoQiiiiJiKKKLGIooosYiiiixiISiQlKwoAqkRQqLH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1" name="Picture 3" descr="C:\Users\Marcus Lee\Downloads\photo 4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62" y="160338"/>
            <a:ext cx="3583947" cy="2687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val 6"/>
          <p:cNvSpPr/>
          <p:nvPr/>
        </p:nvSpPr>
        <p:spPr>
          <a:xfrm>
            <a:off x="2598206" y="3933056"/>
            <a:ext cx="1728192" cy="100811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b="1" dirty="0" smtClean="0"/>
              <a:t>里奈さん（妹）</a:t>
            </a:r>
            <a:endParaRPr lang="en-AU" b="1" dirty="0"/>
          </a:p>
        </p:txBody>
      </p:sp>
      <p:sp>
        <p:nvSpPr>
          <p:cNvPr id="6" name="Oval 5"/>
          <p:cNvSpPr/>
          <p:nvPr/>
        </p:nvSpPr>
        <p:spPr>
          <a:xfrm>
            <a:off x="323528" y="3933056"/>
            <a:ext cx="1728192" cy="10081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smtClean="0"/>
              <a:t>拳くん</a:t>
            </a:r>
            <a:r>
              <a:rPr lang="en-AU" altLang="ja-JP" b="1" dirty="0" smtClean="0"/>
              <a:t>(</a:t>
            </a:r>
            <a:r>
              <a:rPr lang="ja-JP" altLang="en-US" b="1" dirty="0" smtClean="0"/>
              <a:t>お兄さん）</a:t>
            </a:r>
            <a:endParaRPr lang="en-AU" b="1" dirty="0"/>
          </a:p>
        </p:txBody>
      </p:sp>
      <p:cxnSp>
        <p:nvCxnSpPr>
          <p:cNvPr id="15" name="Straight Connector 14"/>
          <p:cNvCxnSpPr/>
          <p:nvPr/>
        </p:nvCxnSpPr>
        <p:spPr>
          <a:xfrm>
            <a:off x="2339752" y="2260736"/>
            <a:ext cx="0" cy="2233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07704" y="4478389"/>
            <a:ext cx="748664" cy="16136"/>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66728" cy="1143000"/>
          </a:xfrm>
        </p:spPr>
        <p:txBody>
          <a:bodyPr>
            <a:normAutofit fontScale="90000"/>
          </a:bodyPr>
          <a:lstStyle/>
          <a:p>
            <a:r>
              <a:rPr lang="en-AU" dirty="0" smtClean="0">
                <a:latin typeface="Baskerville Old Face" panose="02020602080505020303" pitchFamily="18" charset="0"/>
              </a:rPr>
              <a:t>Host Family</a:t>
            </a:r>
            <a:r>
              <a:rPr lang="ja-JP" altLang="en-US" dirty="0" smtClean="0">
                <a:latin typeface="Baskerville Old Face" panose="02020602080505020303" pitchFamily="18" charset="0"/>
              </a:rPr>
              <a:t>　国田</a:t>
            </a:r>
            <a:endParaRPr lang="en-AU" dirty="0">
              <a:latin typeface="Baskerville Old Face" panose="02020602080505020303" pitchFamily="18" charset="0"/>
            </a:endParaRPr>
          </a:p>
        </p:txBody>
      </p:sp>
      <p:sp>
        <p:nvSpPr>
          <p:cNvPr id="5" name="Oval 4"/>
          <p:cNvSpPr/>
          <p:nvPr/>
        </p:nvSpPr>
        <p:spPr>
          <a:xfrm>
            <a:off x="2602260" y="1756680"/>
            <a:ext cx="1728192"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t>お母さん</a:t>
            </a:r>
            <a:endParaRPr lang="en-AU" b="1" dirty="0"/>
          </a:p>
        </p:txBody>
      </p:sp>
      <p:sp>
        <p:nvSpPr>
          <p:cNvPr id="4" name="Oval 3"/>
          <p:cNvSpPr/>
          <p:nvPr/>
        </p:nvSpPr>
        <p:spPr>
          <a:xfrm>
            <a:off x="323528" y="1772816"/>
            <a:ext cx="1728192"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t>お父さん</a:t>
            </a:r>
            <a:endParaRPr lang="en-AU" b="1" dirty="0"/>
          </a:p>
        </p:txBody>
      </p:sp>
      <p:pic>
        <p:nvPicPr>
          <p:cNvPr id="23" name="Picture 4" descr="C:\Users\Marcus Lee\Downloads\photo 1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96262">
            <a:off x="5693738" y="2760157"/>
            <a:ext cx="2625756" cy="3501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Oval 8"/>
          <p:cNvSpPr/>
          <p:nvPr/>
        </p:nvSpPr>
        <p:spPr>
          <a:xfrm>
            <a:off x="4841553" y="3974333"/>
            <a:ext cx="1728192" cy="10081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AU" b="1" dirty="0" smtClean="0"/>
              <a:t>Me (Marcus)</a:t>
            </a:r>
            <a:endParaRPr lang="en-AU" b="1" dirty="0"/>
          </a:p>
        </p:txBody>
      </p:sp>
      <p:sp>
        <p:nvSpPr>
          <p:cNvPr id="8" name="Oval 7"/>
          <p:cNvSpPr/>
          <p:nvPr/>
        </p:nvSpPr>
        <p:spPr>
          <a:xfrm>
            <a:off x="7092280" y="3974333"/>
            <a:ext cx="1728192" cy="100811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b="1" dirty="0" smtClean="0"/>
              <a:t>Younger Brother (Enric)</a:t>
            </a:r>
            <a:endParaRPr lang="en-AU" b="1" dirty="0"/>
          </a:p>
        </p:txBody>
      </p:sp>
      <p:cxnSp>
        <p:nvCxnSpPr>
          <p:cNvPr id="14" name="Straight Connector 13"/>
          <p:cNvCxnSpPr/>
          <p:nvPr/>
        </p:nvCxnSpPr>
        <p:spPr>
          <a:xfrm>
            <a:off x="6830778" y="2260736"/>
            <a:ext cx="0" cy="2249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584924" y="4494525"/>
            <a:ext cx="550540" cy="161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1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cOP5cwzj_IaYVul2_gt6fiYY3w3ELfxQXv-eaAvfiLtqoXN8ONw"/>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332656"/>
            <a:ext cx="8064896" cy="3960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5260698" y="3645024"/>
            <a:ext cx="151216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玄関</a:t>
            </a:r>
            <a:endParaRPr lang="en-AU" dirty="0">
              <a:solidFill>
                <a:schemeClr val="tx1"/>
              </a:solidFill>
            </a:endParaRPr>
          </a:p>
        </p:txBody>
      </p:sp>
      <p:sp>
        <p:nvSpPr>
          <p:cNvPr id="5" name="Rectangle 4"/>
          <p:cNvSpPr/>
          <p:nvPr/>
        </p:nvSpPr>
        <p:spPr>
          <a:xfrm>
            <a:off x="3748530" y="3645024"/>
            <a:ext cx="1512168" cy="623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トイレ</a:t>
            </a:r>
            <a:endParaRPr lang="en-AU" dirty="0">
              <a:solidFill>
                <a:schemeClr val="tx1"/>
              </a:solidFill>
            </a:endParaRPr>
          </a:p>
        </p:txBody>
      </p:sp>
      <p:sp>
        <p:nvSpPr>
          <p:cNvPr id="6" name="Rectangle 5"/>
          <p:cNvSpPr/>
          <p:nvPr/>
        </p:nvSpPr>
        <p:spPr>
          <a:xfrm>
            <a:off x="2591780" y="3246944"/>
            <a:ext cx="1152128" cy="1046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お風呂場</a:t>
            </a:r>
            <a:endParaRPr lang="en-AU" dirty="0">
              <a:solidFill>
                <a:schemeClr val="tx1"/>
              </a:solidFill>
            </a:endParaRPr>
          </a:p>
        </p:txBody>
      </p:sp>
      <p:sp>
        <p:nvSpPr>
          <p:cNvPr id="7" name="Rectangle 6"/>
          <p:cNvSpPr/>
          <p:nvPr/>
        </p:nvSpPr>
        <p:spPr>
          <a:xfrm>
            <a:off x="3763346" y="343983"/>
            <a:ext cx="1512168" cy="1716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台所</a:t>
            </a:r>
            <a:endParaRPr lang="en-AU" dirty="0">
              <a:solidFill>
                <a:schemeClr val="tx1"/>
              </a:solidFill>
            </a:endParaRPr>
          </a:p>
        </p:txBody>
      </p:sp>
      <p:sp>
        <p:nvSpPr>
          <p:cNvPr id="9" name="Rectangle 8"/>
          <p:cNvSpPr/>
          <p:nvPr/>
        </p:nvSpPr>
        <p:spPr>
          <a:xfrm>
            <a:off x="5281422" y="332656"/>
            <a:ext cx="1512168"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拳くんの部屋</a:t>
            </a:r>
            <a:endParaRPr lang="en-AU" dirty="0">
              <a:solidFill>
                <a:schemeClr val="tx1"/>
              </a:solidFill>
            </a:endParaRPr>
          </a:p>
        </p:txBody>
      </p:sp>
      <p:sp>
        <p:nvSpPr>
          <p:cNvPr id="10" name="Rectangle 9"/>
          <p:cNvSpPr/>
          <p:nvPr/>
        </p:nvSpPr>
        <p:spPr>
          <a:xfrm>
            <a:off x="6793590" y="2060848"/>
            <a:ext cx="1664568" cy="1584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里奈さんの部屋</a:t>
            </a:r>
            <a:endParaRPr lang="en-AU" dirty="0">
              <a:solidFill>
                <a:schemeClr val="tx1"/>
              </a:solidFill>
            </a:endParaRPr>
          </a:p>
        </p:txBody>
      </p:sp>
      <p:sp>
        <p:nvSpPr>
          <p:cNvPr id="11" name="Oval 10"/>
          <p:cNvSpPr/>
          <p:nvPr/>
        </p:nvSpPr>
        <p:spPr>
          <a:xfrm>
            <a:off x="2203843" y="668019"/>
            <a:ext cx="1296144"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ダイニングルーム</a:t>
            </a:r>
            <a:endParaRPr lang="en-AU" dirty="0">
              <a:solidFill>
                <a:schemeClr val="tx1"/>
              </a:solidFill>
            </a:endParaRPr>
          </a:p>
        </p:txBody>
      </p:sp>
      <p:sp>
        <p:nvSpPr>
          <p:cNvPr id="12" name="Rectangle 11"/>
          <p:cNvSpPr/>
          <p:nvPr/>
        </p:nvSpPr>
        <p:spPr>
          <a:xfrm>
            <a:off x="1064520" y="1196752"/>
            <a:ext cx="79208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テレビ</a:t>
            </a:r>
            <a:endParaRPr lang="en-AU" dirty="0">
              <a:solidFill>
                <a:schemeClr val="tx1"/>
              </a:solidFill>
            </a:endParaRPr>
          </a:p>
        </p:txBody>
      </p:sp>
      <p:sp>
        <p:nvSpPr>
          <p:cNvPr id="16" name="Rectangle 15"/>
          <p:cNvSpPr/>
          <p:nvPr/>
        </p:nvSpPr>
        <p:spPr>
          <a:xfrm>
            <a:off x="5253615" y="2059295"/>
            <a:ext cx="45719" cy="15728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1460564" y="2312876"/>
            <a:ext cx="1016219" cy="369332"/>
          </a:xfrm>
          <a:prstGeom prst="rect">
            <a:avLst/>
          </a:prstGeom>
          <a:noFill/>
        </p:spPr>
        <p:txBody>
          <a:bodyPr wrap="square" rtlCol="0">
            <a:spAutoFit/>
          </a:bodyPr>
          <a:lstStyle/>
          <a:p>
            <a:r>
              <a:rPr lang="ja-JP" altLang="en-US" dirty="0" smtClean="0"/>
              <a:t>居間</a:t>
            </a:r>
            <a:endParaRPr lang="en-AU" dirty="0"/>
          </a:p>
        </p:txBody>
      </p:sp>
      <p:pic>
        <p:nvPicPr>
          <p:cNvPr id="10242" name="Picture 2" descr="C:\Users\Marcus Lee\Downloads\photo 3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2555">
            <a:off x="6674325" y="3974572"/>
            <a:ext cx="1956048" cy="2608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Marcus Lee\Downloads\photo 4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03437">
            <a:off x="451743" y="3863258"/>
            <a:ext cx="2028056" cy="2704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255" y="4365104"/>
            <a:ext cx="8712968" cy="1477328"/>
          </a:xfrm>
          <a:prstGeom prst="rect">
            <a:avLst/>
          </a:prstGeom>
          <a:noFill/>
        </p:spPr>
        <p:txBody>
          <a:bodyPr wrap="square" rtlCol="0">
            <a:spAutoFit/>
          </a:bodyPr>
          <a:lstStyle/>
          <a:p>
            <a:endParaRPr lang="en-AU" altLang="ja-JP" b="1" dirty="0" smtClean="0">
              <a:solidFill>
                <a:schemeClr val="bg1"/>
              </a:solidFill>
            </a:endParaRPr>
          </a:p>
          <a:p>
            <a:r>
              <a:rPr lang="ja-JP" altLang="en-US" b="1" dirty="0" smtClean="0">
                <a:solidFill>
                  <a:schemeClr val="bg1"/>
                </a:solidFill>
              </a:rPr>
              <a:t>日本で住んでいる所はとても狭いですけど、居心地がいいです。玄関の左側はトイレとお風呂場で、前には拳くんと里奈さんの寝室です。左に曲がって、台所は右側にあって、前には居間とダイニングルームです。居間の隣はお父さんとお母さんの寝室です。バルコニもあります。そこから、外の景色が見えます。</a:t>
            </a:r>
            <a:endParaRPr lang="en-US" altLang="ja-JP" b="1" dirty="0" smtClean="0">
              <a:solidFill>
                <a:schemeClr val="bg1"/>
              </a:solidFill>
            </a:endParaRPr>
          </a:p>
        </p:txBody>
      </p:sp>
      <p:sp>
        <p:nvSpPr>
          <p:cNvPr id="19" name="Rectangle 18"/>
          <p:cNvSpPr/>
          <p:nvPr/>
        </p:nvSpPr>
        <p:spPr>
          <a:xfrm>
            <a:off x="1092978" y="3246945"/>
            <a:ext cx="1527260" cy="10461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お父さんとお母さんの部屋</a:t>
            </a:r>
            <a:endParaRPr lang="en-AU" dirty="0">
              <a:solidFill>
                <a:schemeClr val="tx1"/>
              </a:solidFill>
            </a:endParaRPr>
          </a:p>
        </p:txBody>
      </p:sp>
      <p:sp>
        <p:nvSpPr>
          <p:cNvPr id="15" name="Rectangle 14"/>
          <p:cNvSpPr/>
          <p:nvPr/>
        </p:nvSpPr>
        <p:spPr>
          <a:xfrm>
            <a:off x="395536" y="343983"/>
            <a:ext cx="668984" cy="394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バ</a:t>
            </a:r>
            <a:endParaRPr lang="en-US" altLang="ja-JP" dirty="0" smtClean="0">
              <a:solidFill>
                <a:schemeClr val="tx1"/>
              </a:solidFill>
            </a:endParaRPr>
          </a:p>
          <a:p>
            <a:pPr algn="ctr"/>
            <a:r>
              <a:rPr lang="ja-JP" altLang="en-US" dirty="0" smtClean="0">
                <a:solidFill>
                  <a:schemeClr val="tx1"/>
                </a:solidFill>
              </a:rPr>
              <a:t>ル</a:t>
            </a:r>
            <a:endParaRPr lang="en-US" altLang="ja-JP" dirty="0" smtClean="0">
              <a:solidFill>
                <a:schemeClr val="tx1"/>
              </a:solidFill>
            </a:endParaRPr>
          </a:p>
          <a:p>
            <a:pPr algn="ctr"/>
            <a:r>
              <a:rPr lang="ja-JP" altLang="en-US" dirty="0" smtClean="0">
                <a:solidFill>
                  <a:schemeClr val="tx1"/>
                </a:solidFill>
              </a:rPr>
              <a:t>コ</a:t>
            </a:r>
            <a:endParaRPr lang="en-US" altLang="ja-JP" dirty="0" smtClean="0">
              <a:solidFill>
                <a:schemeClr val="tx1"/>
              </a:solidFill>
            </a:endParaRPr>
          </a:p>
          <a:p>
            <a:pPr algn="ctr"/>
            <a:r>
              <a:rPr lang="ja-JP" altLang="en-US" dirty="0" smtClean="0">
                <a:solidFill>
                  <a:schemeClr val="tx1"/>
                </a:solidFill>
              </a:rPr>
              <a:t>ニ</a:t>
            </a:r>
            <a:endParaRPr lang="en-AU" dirty="0">
              <a:solidFill>
                <a:schemeClr val="tx1"/>
              </a:solidFill>
            </a:endParaRPr>
          </a:p>
        </p:txBody>
      </p:sp>
    </p:spTree>
    <p:extLst>
      <p:ext uri="{BB962C8B-B14F-4D97-AF65-F5344CB8AC3E}">
        <p14:creationId xmlns:p14="http://schemas.microsoft.com/office/powerpoint/2010/main" val="159478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8756" y="1268760"/>
            <a:ext cx="4536504" cy="4893647"/>
          </a:xfrm>
          <a:prstGeom prst="rect">
            <a:avLst/>
          </a:prstGeom>
          <a:noFill/>
        </p:spPr>
        <p:txBody>
          <a:bodyPr wrap="square" rtlCol="0">
            <a:spAutoFit/>
          </a:bodyPr>
          <a:lstStyle/>
          <a:p>
            <a:r>
              <a:rPr lang="en-AU" sz="2400" b="1" dirty="0" smtClean="0">
                <a:latin typeface="Arabic Typesetting" panose="03020402040406030203" pitchFamily="66" charset="-78"/>
                <a:cs typeface="Arabic Typesetting" panose="03020402040406030203" pitchFamily="66" charset="-78"/>
              </a:rPr>
              <a:t>My host family lives in the Meito-ward (</a:t>
            </a:r>
            <a:r>
              <a:rPr lang="ja-JP" altLang="en-US" sz="2400" b="1" dirty="0" smtClean="0">
                <a:latin typeface="Arabic Typesetting" panose="03020402040406030203" pitchFamily="66" charset="-78"/>
                <a:cs typeface="Arabic Typesetting" panose="03020402040406030203" pitchFamily="66" charset="-78"/>
              </a:rPr>
              <a:t>名東区）</a:t>
            </a:r>
            <a:r>
              <a:rPr lang="en-AU" sz="2400" b="1" dirty="0" smtClean="0">
                <a:latin typeface="Arabic Typesetting" panose="03020402040406030203" pitchFamily="66" charset="-78"/>
                <a:cs typeface="Arabic Typesetting" panose="03020402040406030203" pitchFamily="66" charset="-78"/>
              </a:rPr>
              <a:t>and an area called Hoshigaoka</a:t>
            </a:r>
            <a:r>
              <a:rPr lang="ja-JP" altLang="en-US" sz="2400" b="1" dirty="0" smtClean="0">
                <a:latin typeface="Arabic Typesetting" panose="03020402040406030203" pitchFamily="66" charset="-78"/>
                <a:cs typeface="Arabic Typesetting" panose="03020402040406030203" pitchFamily="66" charset="-78"/>
              </a:rPr>
              <a:t>　（星ヶ丘）</a:t>
            </a:r>
            <a:r>
              <a:rPr lang="en-AU" sz="2400" b="1" dirty="0" smtClean="0">
                <a:latin typeface="Arabic Typesetting" panose="03020402040406030203" pitchFamily="66" charset="-78"/>
                <a:cs typeface="Arabic Typesetting" panose="03020402040406030203" pitchFamily="66" charset="-78"/>
              </a:rPr>
              <a:t>. It is a quiet area with a variety of apartments and terrace houses. Although it seems like families do own cars, bicycle seems to be quite a popular mean of transport around the neighbourhood. There is a local shopping centre called Daiei , three minutes by foot away from my host family’s apartment. There is also a station called Hoshigaoka Station conveniently located near the area, as well as bus stations found throughout the neighbourhood.</a:t>
            </a:r>
            <a:endParaRPr lang="en-AU" sz="2400" b="1" dirty="0">
              <a:latin typeface="Arabic Typesetting" panose="03020402040406030203" pitchFamily="66" charset="-78"/>
              <a:cs typeface="Arabic Typesetting" panose="03020402040406030203" pitchFamily="66" charset="-78"/>
            </a:endParaRPr>
          </a:p>
          <a:p>
            <a:endParaRPr lang="en-AU" sz="2400" b="1" dirty="0">
              <a:latin typeface="Arabic Typesetting" panose="03020402040406030203" pitchFamily="66" charset="-78"/>
              <a:cs typeface="Arabic Typesetting" panose="03020402040406030203" pitchFamily="66" charset="-78"/>
            </a:endParaRPr>
          </a:p>
        </p:txBody>
      </p:sp>
      <p:sp>
        <p:nvSpPr>
          <p:cNvPr id="3" name="AutoShape 2" descr="data:image/jpeg;base64,/9j/4AAQSkZJRgABAQAAAQABAAD/2wCEAAkGBxQTEhUUExQWFRUXFxUbFxcWFxoUGBwXFxgXFxQYGBcYHCggGB0lHBQUITEhJSkrLi4uFx8zODMsNygtLiwBCgoKDg0OGBAQFywlHhwsLCw3LC0sLCwsLDAtLCwsLC8wKywsLC0tLCwsLywsNCsuLCwsLC8sLCwsLiwsNywsLP/AABEIAMIBAwMBIgACEQEDEQH/xAAcAAADAAMBAQEAAAAAAAAAAAAAAQIDBAUGBwj/xAA3EAACAgEDAgUDAgQGAQUAAAABAgARAxIhMQRBBRMiUWEGcYEykUKhsfAUI1LB0eEzJGJygvH/xAAZAQEBAQEBAQAAAAAAAAAAAAAAAQMCBAX/xAAsEQEBAAIBAwIEBAcAAAAAAAAAAQIRIQMSMUHwUWFxwQQigdETFFKRoeHx/9oADAMBAAIRAxEAPwD6rFcktJZxPI9KtcTZJhLe0nn+6hdMpyzG2UxOIgYDEoN3kgS2WAlaZLmG6O0yrcgoN3jGSIxKJRkXJKV5gHMuEZdUNUxiK4GTUJBeM8SBAdmJWhcdiABotRhXtILQAmQJZYe0m4U9coNMLmSWg0znJ+YvM+JgUmUWMCi/vtNbP1AQF2ICrZJJqgBvNHxfxY4QG0h1JCmjwxPps/J9txXBm7gcOin0sHFiiGUjg0eGAO0uvVNvGfU3iXVPgfIE8pdLnFv5jAKLbIyBRpbyzkIGo7rvvU1+j6LFlbp+mXI3lFPMJHq8596LkqLUhSxsUfQNgaJ4guXFnyKNWHGdXlFbZGALZGAx/pSwdNqB23Jmp4D450/SZDTEdOxcIHFnCb4F0Rja99/QQexBmsvHC3p3HnLw963hWM76UPyw1H8m4p826/6zPmNWVyL28oakrtpYZN/n5uEz1k1nTw/rj7A3EgC95kYGSduJyyLtACMGIGAyNpFzK/FSNIkFKJVRAxmUKpSybjBgXUV1ETFcIoQqQDLY7bQAGMSLhcKsQDRHiIGEBHxEB949UbGhChTJIuIH94FoC0yQZZNCKhAgxKlyiN/aVVQIXb7TU6vLkvTjQG69TGlAN/k/YfmuZtn+c5/injeLB/5Go9wAXI9iVWzvxxCzG3iPNeK+G58rHHrd8ZUh0x/5QGtSpAPc2Sdy1VyP4tT6b8dPTZcfSlsYVV8vW1rQvdQp2BbQLINBjfebviPjrtkC4kyeVkBo15dmrGlyulgQp2BJ59qngPHwRkdmG9nQL9VA70DXHBPbf2mku+Gk6XbLb5sj7B410ZyoRspU2G53CkVVcb8T5D9UdennDDSNRIbJp1EnT6iWFcbb1e/E9Lg67qH6Nj1LPiVMbHG5ddRGMfqtD6yfTRLUd+Rz4LpMC6NTG9rLMT6uTQH7b3O8ZJvbPG55WY4/Xnx/x3um8YGkXjB+fLv7bkwmlh6YsoIrfsSQR8EHfaOTv+r2fye+Zr3+j726yKrvLuIrxMXhGraTUpohAK+YBtoyu0AsCYwIxKbiAlMDLAENoERg7RkUIhAQEZSMNGw2gSpjEVRwpaY1jqhHjIhEVDTKsQI2MCFkneOBMKAvzENpdbGSIEE3AD5+9y2PsIh7wEshsQN/39vvzGJQYfaB5r6nyN0+LEmFWYeYoKLbOVH8Iu6FWLJ9pz+r8MxeW3nuPQNLjGVLKHYZWxv6bUEgH7KK439Vn6MZMgYkEJXI7k+qjzuv8wPmcr6iw9KqoMuhNOrTYJu9t/8AURvRPFytsLLZxz7r494w563qQArtgwqmNApYrpA3I9tRWvwPaPq/ElQgqo01pUfosml0gb6QLsn2+SJ1/Cfp7IEy4D5KPgOUu2TGQRdHGB/qL6goF7Wfb1czoWUhsrhGc1QUAEcJsvAFsDvX8RPcza83mcHSvbPy5avm37Nfr/B8mTI7Jk8xdRAdW0A6TpNDfa1IvvV94pnD9YlqrhACaXbbcnf5PJ+SYTrlhf4e+ef1/wBP0Dogu0QMTmhPMKoRVC4AwKAjEg8Q+8CqgRFcCKEClhJv3hqgMgwWI8QgMStEkNKPEBqsWmAb3j1QFUFhwJMB1CvzFcenYwEoir2hULhQRBY9OxkVAZiI/MO+0YXkwEB9oVcQHzOf471GTGqviKg3pIYEqdRAF0dhY57XC4zd0Os8WxBsmMvodFDURRIq7S/1D3rifP8AxjN1FhsuXUA+or5ZYoSPQVBsDt3NX71PW9diLZkzeWmoHTpJ9bYw2kkAnjUQdl4F77TH13h3T0fOcqxdv1HYJZ9AXdAACu9X6b95ZNvT072Wam9vmHjmMhPNTKSxJ1L9xvd8g0d+Nu3fR6IKdPo02AW31Kz8A+6kgnbfcDieh6noMa59GO82MmiQDZW9za7kWpAr3PvO79K+HK5zYMyXjtDhyKCjEi2OP4K2hrvz2NaS8L1pMcrbvV/wrpfpQlFJQoSN105SAe4BUVV3Xf3o7QnqMGbqQKGlhqaiCAP1HagDxxz27cRTrvyfPuMruvdydJlAXG2wmDQlWUFgBGIC0xqNo24kgQDTAiUIHiBKiLTGJYriBFSlSWFgRAx6ZTR2INxAlYVACFQBgY0WMDaTClUZEYEqjCIVYisdQqFI3Eqy9MkCBJX2jP2k9Relglaq2vi+1/E57eJMGKMND1dEcgD1FTfvCzG3w6IUH4nG6w9RrVdS6C2/lg+YFBYg6tgNgNq96m/jLMbIoUDdg3d3x9pz/H+qbHhfQVFKbvn4oj9J2I3HJHturrDcy1w4h6l8vU5HDacmI/5eO92JBUoWArSfY+35mz/gUyep681kbUQ16W00VHIY6jzxtOZg6d8uAvhGMZse+svqNm9QZjurCtVH3G1zwz4A3U/+qzPdEgBSSzUaRUH8ZNbe876eEs3tr1+rl0+p2yeHp/E+uTG6WDZ/ysi4aFqclKVF7sDp++o96nph4f5mTG7FkUBmA0jGA+rTrBB3NG743nI+nvAGzqju5xsnqx7AkWbGvff9K8HaegyeNqLxODqUuukDUCVHpPsgIAIB41fEb3x8C5Xzj6y7+Xv92n1n1T5LnHlx4Wdatv8AELhuwCD5bLa2CO5HsSKMJueH4s7Y1bzcq6henH5bIA24Ctk9RFEc/jao51vF5LNXy76waUBGRMnRKIzEFlQETACM8SQIDgzQi35lDG8QiiHtcismuWDIHEqVE3GTK013ibi5ACIGRq/HzBWqxCspMaiSp2jhCCyyZIhcBLETFAQpNkFffj+zJxZlbg2ASNt9xyJPVdOHUqdgZhwYaJri/wBz7wvGmXMWFaQDvvZ7d6oTSyp/msQButF7sq3IGk8WDc3gtcn88TDi0HI9MC1AsoINA7KSvzpIs+0LjfI6TpEQkptfayRdk9/kmcrx7ofOQgoxN0umrG9nVZAo6RvO2DLC/MaSZ3HLul5fNun8Lz4jkDK4Y4XIAY0DwNTat9yvF/pnO+pfC8uXy+nRCwxpeN8etiGOn9VXZLKbvfe+2/sPHPGjjfJoBDKiXqVqF3e4sH9S1e2x57cTo/GMmPG+Qek7eorq9Ra9JAOoAhea7/adYXt8PTljl1N59T14+n7MX0T1Ob1Yc2odTtYKqQug1r27lWr4qbmLwhlzZMzrly6A2zELqvvYP6bB2I3FnficXreqyJnx58OPNkyZXKaR6VdSN1XKTepHs2V09j2ntOn8QyBAOoxtpdKLEqMi9v8ANRTV71a9+3E7yx52yx62pcZ8o5vR9ZmKDRmwFRaqchfWQpK2aHerHwRFNxfBsB/8YwFOxpTt+/HaE61HmuVesBlE3CtoGYuyiEf2jgIm4aY7gDIJkubmUREd4GPRcSijMgEaiBJNygICNT7SiRG+8oCK4EaLkhalg+0oCRSuOrgP6QDe0CeINkvaOI/0gILcVVECYxApn22mLGlChQA7cTJq/lMQbeB4/wCus+ZWxnHidlXUNVnSSd2UopDNaoTfAAb3mx9FeLX095BhxqX0qykKGZi3pI7EUoG++3tH9e+MnBg0Iy+Zk2A5YDuwFEWOQTtY77z5inWkZAXOo3ZJJsckeoCxRJO3/Uzyurt9T8P0r1uh2ZTUnr8fPj3r7fd9P7Tg9T9QDzW6ZMfmkgBipAVQ500WJ/VydhPG+IeMs+L/AClyl11ee+RAzKhUlfMYL6SFAoqP4DfNT3f0zjH+GwsuPykbGrKp5JqiST+rat//AHfaayx8/qdHLCd3pvTy3iCZF0edhy+SrDS2TTpUb6kDYyRpVSANYFhALBFzn+K9YC5xHSCTQZT6d7u+w3AA+eZ9K6z1qdWgjatYDrv+r0k1dbd543o/pophyZFGvM2RSgel0jGa7c2Q23cFR2364ddHqXG62vwv6bGLIr6SWX06y7FtB2IAOwsWDQ77ETmeK/VuXorTrenVVyO/lNjXzLxr/wCMMzObYbWD2bj39ng6h0Rda6nIBoULP8QGo1tZmn9X+EjrenfFoQtpbSclekspUMPkXtVbjmWWb0xzuWV7t8vKdN9a9CygjMuIcLj1ZU0qNlGlMeldgDQvnk8wnqfCPC8XT4ceEYkPlqFsqGJPck6NyTZPzCXujjsyenEGlRETNUkRSgYGFTcqJD8RgyAuGuSQIKsoq5IMOJSiQBMCIxC4EAmUzmIwFQCooByIQqi20JPzBTAloM20cX+3tAQiJiRpUDV8V68YcTPpLUNgo3J7Djb7mc3wvx7H1I04xkVuCShpH066J/Tdb/NfImz4r1OdAWw4hmNClBVSCCdVlnUURVVwQb2O3i76nGcxTzU8sjKwBGVgGa9DAnQ9qSSBWnTdG93LTDtuOtc/VvfWJx5kWgn+KQra6kXJtqtKLAupOogLzdj55/U9NhzZExtiCeWG04MRrOdVM/o30i7Pqo7ncVNr6U8YxdVm8vJhfK/qCZch8whK1es7BCSnCD7+8775OlV6xdOjdRibSuNEVGB5DEjZEo6tR/AJ2jWNd5Z9fpflt1r5+P7Of1HXY8WVUx4Mpby6XCAU9Lu3mOwPoJPloNTGxXzv1svS5uqGJ87BArKypiZhS0NvMFMboWNhsNtpzfp3BkOfPkyHUcuTSGF0qoNlTV/DrXIARzWrbVPWVOrfR58fi8x4t9P4CUx48YDuxa/MYAMpVi3lkkOdt9t67zs9F1DMANzyO38JK3/K/wAzNl6JWayATRG47c1MeHCAaAAA4AHF+0fVbrU1OWtmQtkIatt1qxttffbe5sqQykVTE78bf9bTKqbmxttX8/8AmTmWzsDqA2of7/7QWqxUoAFV8UPk94Tiv1ZQlTlognbQrVe9EltzvHJw77Mq9PExiJiIkZkYXEDtHAbGMNFUAYBcktHUWkSgB9pSyVqWJAzJYwk6/wC/+YU7gTtQkgxqBAYiuUrVEBAZO0kShErQJYxM20Zk0ICEZMENQgDsKrvPPfVjdSUGPp8BzBtQyWyKmkgqVbUwatwfTWwO4NA9/TBDX2hZdcx8WHhuXBlbJmBRAxsKyAmmZQqfqKg6XUUKrvU9f9IdL/ilyZrGMW2P0A48qgkO6q61pDBkGrcgAgVdz1HiH0302dtWTEuqwSRtZHGoDZuTz7zF4X4GOlwHHgZi2rUzORZNAe1cKonMmnr6n4idTG28ZXj5a9/Z08eILpVQAAOANgAKAHxx+0y3vNfoHavUbNC6r/Sp7fNzaG86eMEipAr2l1ID19oAxMyA7TWy5rB01f3ldLm1KTwQSD+IXXG2TTCFg8Efv/3CEZQY29oQIhBUAIwYmgDfEQMUocQFcG9ooVAYG8YiDQBgNuJir2mQwB94VjU7zIRQkVKEAWFxqYQhsakXHUFMKktAgV8wjCwIUfvAmZFkEXADQH/MhR+8vTGkBEymAo+5Bi5jAhGp0aVYPPp25o6RY22mz/KLHsWJ7kUedqH+9yNfIPvsYWRnIA/aazt7bkdv6b8TJrA7/gzH1IGljXar+L//AGFkao9R4AYHev5x4yVG3c7X3k4etxOSiivuPb2rmYsyAC1Pf+n9Iaz4VS+YOFU88gE8994TAWY7kCEjrT0BEhjUyuZj0byvMatDXC5JHeBTHaExiWp2hQDBhQkg/MqoEw1S1qoqgImhFHogFgIGUeJOmVpMCRKuCmTArtEIVBICJhe0DEVgMQuNIVANO0SiVpgo3gFytPJuSRFp/MIREwjKT2A473t8+0zlgLupz26oXS7f8Q7xieqxqLbWL/nMeIlsZGr0789v+Ywo9TfqA95qtm1tsLUciq+/9/EjaRg6NgqkkUbqb7pYBsUTwJqdR0m13/ObGbFpI7qaH7wuVlrc/wAOvuf3MUw+kbb/AN/mKGTsutkw01Uz6RckrKyYgm+8WQTOqCRkWDbWyChAfMtlMFWFYwf74mQihEce/aGkwHXvKSJBGq7wKK0IqlGJYEsYl2EG+JKmA/vFcyKJBEBdogJkCb71BRAxn4iCmjLKXJgJe1zMgFSkqWle0Jtj07GIJMj1JO0KjvADYyGaRky1z71BpHUCwARq34495zyunnn4mbqOu3IA3H4qaf6j+fvI1xlX05Hlm6G9Hvdc395iwKAxAPzx8+8phvVftKYd6P2h2zJhANXY3/vebbAAW3G3/UxY1JXarlaCdjW3FSs7yx/4tf8ASf5RyCQNoRte2O2JRihIxK5GWEJRAlRwgB4hCECgIIIQgJ4AQhAw5R/X/aYU4/MIQ6UeJCH+oihIM+A+n8waEJURe37zHiMIQMeo2P79ptYztCEFZAZp9a3H5jhIs8seLv8Aj+speD8VX7xwhXNyDdv/AL/0MnpOP2/qIQkbejKp3mfs35hCVzVdOfSf/jMuQ7/vHCVxfLX0j27n+sIQhp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194" name="Picture 2" descr="C:\Users\Marcus Lee\Downloads\photo 3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850404"/>
            <a:ext cx="3867894" cy="5157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japanese-desktop-backgrounds-8"/>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97"/>
            <a:ext cx="9130972" cy="6857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61972" cy="1631216"/>
          </a:xfrm>
          <a:prstGeom prst="rect">
            <a:avLst/>
          </a:prstGeom>
          <a:noFill/>
        </p:spPr>
        <p:txBody>
          <a:bodyPr wrap="square" rtlCol="0">
            <a:spAutoFit/>
          </a:bodyPr>
          <a:lstStyle/>
          <a:p>
            <a:r>
              <a:rPr lang="en-AU" sz="2000" dirty="0" smtClean="0">
                <a:latin typeface="Arabic Typesetting" panose="03020402040406030203" pitchFamily="66" charset="-78"/>
                <a:cs typeface="Arabic Typesetting" panose="03020402040406030203" pitchFamily="66" charset="-78"/>
              </a:rPr>
              <a:t>As my host family is half-Thai, the food that I’ve eaten with my host family was varied. For breakfast we usually have simple bread./buns with juice and fruits. During school days, lunch is usually </a:t>
            </a:r>
            <a:r>
              <a:rPr lang="ja-JP" altLang="en-US" sz="2000" dirty="0" smtClean="0">
                <a:latin typeface="Arabic Typesetting" panose="03020402040406030203" pitchFamily="66" charset="-78"/>
                <a:cs typeface="Arabic Typesetting" panose="03020402040406030203" pitchFamily="66" charset="-78"/>
              </a:rPr>
              <a:t>お弁当、</a:t>
            </a:r>
            <a:r>
              <a:rPr lang="en-AU" altLang="ja-JP" sz="2000" dirty="0" smtClean="0">
                <a:latin typeface="Arabic Typesetting" panose="03020402040406030203" pitchFamily="66" charset="-78"/>
                <a:cs typeface="Arabic Typesetting" panose="03020402040406030203" pitchFamily="66" charset="-78"/>
              </a:rPr>
              <a:t>a lunch box with rice and other side dishes, which I had chicken and salad. The lunch that my family eats on a normal day is usually fried rice or noodles, but not as heavy as what we have for dinner. For lunch on the weekends, my host family said that their favourite food/ snacks are </a:t>
            </a:r>
            <a:r>
              <a:rPr lang="ja-JP" altLang="en-US" sz="2000" dirty="0" smtClean="0">
                <a:latin typeface="Arabic Typesetting" panose="03020402040406030203" pitchFamily="66" charset="-78"/>
                <a:cs typeface="Arabic Typesetting" panose="03020402040406030203" pitchFamily="66" charset="-78"/>
              </a:rPr>
              <a:t>お好み焼き、たこ焼き </a:t>
            </a:r>
            <a:r>
              <a:rPr lang="en-AU" altLang="ja-JP" sz="2000" dirty="0" smtClean="0">
                <a:latin typeface="Arabic Typesetting" panose="03020402040406030203" pitchFamily="66" charset="-78"/>
                <a:cs typeface="Arabic Typesetting" panose="03020402040406030203" pitchFamily="66" charset="-78"/>
              </a:rPr>
              <a:t>and </a:t>
            </a:r>
            <a:r>
              <a:rPr lang="ja-JP" altLang="en-US" sz="2000" dirty="0" smtClean="0">
                <a:latin typeface="Arabic Typesetting" panose="03020402040406030203" pitchFamily="66" charset="-78"/>
                <a:cs typeface="Arabic Typesetting" panose="03020402040406030203" pitchFamily="66" charset="-78"/>
              </a:rPr>
              <a:t>焼きそば</a:t>
            </a:r>
            <a:r>
              <a:rPr lang="en-AU" altLang="ja-JP" sz="2000" dirty="0" smtClean="0">
                <a:latin typeface="Arabic Typesetting" panose="03020402040406030203" pitchFamily="66" charset="-78"/>
                <a:cs typeface="Arabic Typesetting" panose="03020402040406030203" pitchFamily="66" charset="-78"/>
              </a:rPr>
              <a:t>. For dinner, my host mother mostly cooks Thai food such </a:t>
            </a:r>
            <a:r>
              <a:rPr lang="en-AU" altLang="ja-JP" sz="2000" dirty="0">
                <a:latin typeface="Arabic Typesetting" panose="03020402040406030203" pitchFamily="66" charset="-78"/>
                <a:cs typeface="Arabic Typesetting" panose="03020402040406030203" pitchFamily="66" charset="-78"/>
              </a:rPr>
              <a:t>as </a:t>
            </a:r>
            <a:r>
              <a:rPr lang="en-AU" altLang="ja-JP" sz="2000" dirty="0" smtClean="0">
                <a:latin typeface="Arabic Typesetting" panose="03020402040406030203" pitchFamily="66" charset="-78"/>
                <a:cs typeface="Arabic Typesetting" panose="03020402040406030203" pitchFamily="66" charset="-78"/>
              </a:rPr>
              <a:t>green</a:t>
            </a:r>
            <a:endParaRPr lang="en-AU" sz="2000" dirty="0">
              <a:latin typeface="Arabic Typesetting" panose="03020402040406030203" pitchFamily="66" charset="-78"/>
              <a:cs typeface="Arabic Typesetting" panose="03020402040406030203" pitchFamily="66" charset="-78"/>
            </a:endParaRPr>
          </a:p>
        </p:txBody>
      </p:sp>
      <p:sp>
        <p:nvSpPr>
          <p:cNvPr id="2" name="TextBox 1"/>
          <p:cNvSpPr txBox="1"/>
          <p:nvPr/>
        </p:nvSpPr>
        <p:spPr>
          <a:xfrm>
            <a:off x="5953180" y="1652443"/>
            <a:ext cx="3190820" cy="3170099"/>
          </a:xfrm>
          <a:prstGeom prst="rect">
            <a:avLst/>
          </a:prstGeom>
          <a:noFill/>
        </p:spPr>
        <p:txBody>
          <a:bodyPr wrap="square" rtlCol="0">
            <a:spAutoFit/>
          </a:bodyPr>
          <a:lstStyle/>
          <a:p>
            <a:r>
              <a:rPr lang="en-AU" altLang="ja-JP" sz="2000" dirty="0">
                <a:latin typeface="Arabic Typesetting" panose="03020402040406030203" pitchFamily="66" charset="-78"/>
                <a:cs typeface="Arabic Typesetting" panose="03020402040406030203" pitchFamily="66" charset="-78"/>
              </a:rPr>
              <a:t>curry, </a:t>
            </a:r>
            <a:r>
              <a:rPr lang="en-AU" altLang="ja-JP" sz="2000" dirty="0" smtClean="0">
                <a:latin typeface="Arabic Typesetting" panose="03020402040406030203" pitchFamily="66" charset="-78"/>
                <a:cs typeface="Arabic Typesetting" panose="03020402040406030203" pitchFamily="66" charset="-78"/>
              </a:rPr>
              <a:t>and son-in-law eggs; </a:t>
            </a:r>
            <a:r>
              <a:rPr lang="en-AU" altLang="ja-JP" sz="2000" dirty="0">
                <a:latin typeface="Arabic Typesetting" panose="03020402040406030203" pitchFamily="66" charset="-78"/>
                <a:cs typeface="Arabic Typesetting" panose="03020402040406030203" pitchFamily="66" charset="-78"/>
              </a:rPr>
              <a:t>but also include some Japanese items such as </a:t>
            </a:r>
            <a:r>
              <a:rPr lang="ja-JP" altLang="en-US" sz="2000" dirty="0">
                <a:latin typeface="Arabic Typesetting" panose="03020402040406030203" pitchFamily="66" charset="-78"/>
                <a:cs typeface="Arabic Typesetting" panose="03020402040406030203" pitchFamily="66" charset="-78"/>
              </a:rPr>
              <a:t>味噌汁。</a:t>
            </a:r>
            <a:r>
              <a:rPr lang="en-AU" altLang="ja-JP" sz="2000" dirty="0">
                <a:latin typeface="Arabic Typesetting" panose="03020402040406030203" pitchFamily="66" charset="-78"/>
                <a:cs typeface="Arabic Typesetting" panose="03020402040406030203" pitchFamily="66" charset="-78"/>
              </a:rPr>
              <a:t>My host family also seem to like dessert, as they have a lot of </a:t>
            </a:r>
            <a:r>
              <a:rPr lang="ja-JP" altLang="en-US" sz="2000" dirty="0">
                <a:latin typeface="Arabic Typesetting" panose="03020402040406030203" pitchFamily="66" charset="-78"/>
                <a:cs typeface="Arabic Typesetting" panose="03020402040406030203" pitchFamily="66" charset="-78"/>
              </a:rPr>
              <a:t>抹茶</a:t>
            </a:r>
            <a:r>
              <a:rPr lang="en-AU" altLang="ja-JP" sz="2000" dirty="0">
                <a:latin typeface="Arabic Typesetting" panose="03020402040406030203" pitchFamily="66" charset="-78"/>
                <a:cs typeface="Arabic Typesetting" panose="03020402040406030203" pitchFamily="66" charset="-78"/>
              </a:rPr>
              <a:t>ice cream in their freezer that they have a small cup of after dinner. They also recommended cherry-blossom flavoured ice cream, which was surprisingly not as bad as I thought. </a:t>
            </a:r>
            <a:endParaRPr lang="en-US" altLang="ja-JP" sz="2000" dirty="0">
              <a:latin typeface="Arabic Typesetting" panose="03020402040406030203" pitchFamily="66" charset="-78"/>
              <a:cs typeface="Arabic Typesetting" panose="03020402040406030203" pitchFamily="66" charset="-78"/>
            </a:endParaRPr>
          </a:p>
          <a:p>
            <a:endParaRPr lang="en-AU" sz="2000" dirty="0">
              <a:latin typeface="Arabic Typesetting" panose="03020402040406030203" pitchFamily="66" charset="-78"/>
              <a:cs typeface="Arabic Typesetting" panose="03020402040406030203" pitchFamily="66" charset="-78"/>
            </a:endParaRPr>
          </a:p>
        </p:txBody>
      </p:sp>
      <p:pic>
        <p:nvPicPr>
          <p:cNvPr id="7170" name="Picture 2" descr="C:\Users\Marcus Lee\Downloads\Outlook.com\phot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15778">
            <a:off x="362251" y="1853877"/>
            <a:ext cx="2233288" cy="29777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C:\Users\Marcus Lee\Downloads\Outlook.com\photo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44478">
            <a:off x="2554358" y="2767182"/>
            <a:ext cx="2481740" cy="3308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1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3.gstatic.com/images?q=tbn:ANd9GcRgNPjLFs9h0aeIrUg5FvBUQK9PIdr7e8UUG_9rswbKTLT0V1u-7w"/>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60648"/>
            <a:ext cx="9144000" cy="6740307"/>
          </a:xfrm>
          <a:prstGeom prst="rect">
            <a:avLst/>
          </a:prstGeom>
          <a:noFill/>
        </p:spPr>
        <p:txBody>
          <a:bodyPr wrap="square" rtlCol="0">
            <a:spAutoFit/>
          </a:bodyPr>
          <a:lstStyle/>
          <a:p>
            <a:pPr algn="ctr"/>
            <a:r>
              <a:rPr lang="en-AU" sz="2400" dirty="0" smtClean="0">
                <a:solidFill>
                  <a:schemeClr val="bg1"/>
                </a:solidFill>
                <a:latin typeface="Arabic Typesetting" panose="03020402040406030203" pitchFamily="66" charset="-78"/>
                <a:cs typeface="Arabic Typesetting" panose="03020402040406030203" pitchFamily="66" charset="-78"/>
              </a:rPr>
              <a:t>Baseball and Soccer seem to be the most popular sports in Japan, though school kids do take part in other sport clubs such as tennis (like my host brother), volleyball, swimming etc. </a:t>
            </a:r>
            <a:r>
              <a:rPr lang="en-AU" sz="2400" dirty="0">
                <a:solidFill>
                  <a:schemeClr val="bg1"/>
                </a:solidFill>
                <a:latin typeface="Arabic Typesetting" panose="03020402040406030203" pitchFamily="66" charset="-78"/>
                <a:cs typeface="Arabic Typesetting" panose="03020402040406030203" pitchFamily="66" charset="-78"/>
              </a:rPr>
              <a:t>In open fields it is quite common to see local school teams practice baseball or soccer</a:t>
            </a:r>
            <a:r>
              <a:rPr lang="en-AU" sz="2400" dirty="0" smtClean="0">
                <a:solidFill>
                  <a:schemeClr val="bg1"/>
                </a:solidFill>
                <a:latin typeface="Arabic Typesetting" panose="03020402040406030203" pitchFamily="66" charset="-78"/>
                <a:cs typeface="Arabic Typesetting" panose="03020402040406030203" pitchFamily="66" charset="-78"/>
              </a:rPr>
              <a:t>.  Watching baseball and soccer games on television also seem to be a favourite past-time of my host brother and his friends. </a:t>
            </a:r>
          </a:p>
          <a:p>
            <a:pPr algn="ctr"/>
            <a:endParaRPr lang="en-AU" sz="2400" dirty="0">
              <a:solidFill>
                <a:schemeClr val="bg1"/>
              </a:solidFill>
              <a:latin typeface="Arabic Typesetting" panose="03020402040406030203" pitchFamily="66" charset="-78"/>
              <a:cs typeface="Arabic Typesetting" panose="03020402040406030203" pitchFamily="66" charset="-78"/>
            </a:endParaRPr>
          </a:p>
          <a:p>
            <a:pPr algn="ctr"/>
            <a:r>
              <a:rPr lang="en-AU" sz="2400" dirty="0" smtClean="0">
                <a:solidFill>
                  <a:schemeClr val="bg1"/>
                </a:solidFill>
                <a:latin typeface="Arabic Typesetting" panose="03020402040406030203" pitchFamily="66" charset="-78"/>
                <a:cs typeface="Arabic Typesetting" panose="03020402040406030203" pitchFamily="66" charset="-78"/>
              </a:rPr>
              <a:t>From what I have seen, Japanese television also features many Korean Dramas dubbed or subtitled in Japanese. However most of them either speak too fast, or that subtitles are in the casual form that it is quite hard to catch what is going on. There are also channels solely devoted for Japanese anime (targeted towards kids such as Doraemon), which I find more entertaining. </a:t>
            </a:r>
            <a:r>
              <a:rPr lang="en-AU" sz="2400" dirty="0">
                <a:solidFill>
                  <a:schemeClr val="bg1"/>
                </a:solidFill>
                <a:latin typeface="Arabic Typesetting" panose="03020402040406030203" pitchFamily="66" charset="-78"/>
                <a:cs typeface="Arabic Typesetting" panose="03020402040406030203" pitchFamily="66" charset="-78"/>
              </a:rPr>
              <a:t> </a:t>
            </a:r>
            <a:r>
              <a:rPr lang="en-AU" sz="2400" dirty="0" smtClean="0">
                <a:solidFill>
                  <a:schemeClr val="bg1"/>
                </a:solidFill>
                <a:latin typeface="Arabic Typesetting" panose="03020402040406030203" pitchFamily="66" charset="-78"/>
                <a:cs typeface="Arabic Typesetting" panose="03020402040406030203" pitchFamily="66" charset="-78"/>
              </a:rPr>
              <a:t>I do </a:t>
            </a:r>
            <a:r>
              <a:rPr lang="en-AU" sz="2400" dirty="0" err="1" smtClean="0">
                <a:solidFill>
                  <a:schemeClr val="bg1"/>
                </a:solidFill>
                <a:latin typeface="Arabic Typesetting" panose="03020402040406030203" pitchFamily="66" charset="-78"/>
                <a:cs typeface="Arabic Typesetting" panose="03020402040406030203" pitchFamily="66" charset="-78"/>
              </a:rPr>
              <a:t>fiind</a:t>
            </a:r>
            <a:r>
              <a:rPr lang="en-AU" sz="2400" dirty="0" smtClean="0">
                <a:solidFill>
                  <a:schemeClr val="bg1"/>
                </a:solidFill>
                <a:latin typeface="Arabic Typesetting" panose="03020402040406030203" pitchFamily="66" charset="-78"/>
                <a:cs typeface="Arabic Typesetting" panose="03020402040406030203" pitchFamily="66" charset="-78"/>
              </a:rPr>
              <a:t> that Japanese news are also very different to Australian News. In Australia, I find that our news reporters go straight to the point and explain the events; however as I was watching about the sunken Korean cruise, Japanese News and add a lot of background sound effects to make it “mysterious”. </a:t>
            </a:r>
          </a:p>
          <a:p>
            <a:pPr algn="ctr"/>
            <a:endParaRPr lang="en-AU" sz="2400" dirty="0" smtClean="0">
              <a:solidFill>
                <a:schemeClr val="bg1"/>
              </a:solidFill>
              <a:latin typeface="Arabic Typesetting" panose="03020402040406030203" pitchFamily="66" charset="-78"/>
              <a:cs typeface="Arabic Typesetting" panose="03020402040406030203" pitchFamily="66" charset="-78"/>
            </a:endParaRPr>
          </a:p>
          <a:p>
            <a:pPr algn="ctr"/>
            <a:r>
              <a:rPr lang="en-AU" sz="2400" dirty="0" smtClean="0">
                <a:solidFill>
                  <a:schemeClr val="bg1"/>
                </a:solidFill>
                <a:latin typeface="Arabic Typesetting" panose="03020402040406030203" pitchFamily="66" charset="-78"/>
                <a:cs typeface="Arabic Typesetting" panose="03020402040406030203" pitchFamily="66" charset="-78"/>
              </a:rPr>
              <a:t>Japanese Pop Music is very different to “English music”. To me Japanese Pop Music is very “flashy”, and much emphasis is placed on costumes and dance moves. On the other hand, Japanese Rock to me, feels dark and sombre. Korean Pop music also seems to be a norm among teenage school students. I also find it surprising how it is quite acceptable for Japanese male students to like One Direction. </a:t>
            </a:r>
          </a:p>
          <a:p>
            <a:pPr algn="ctr"/>
            <a:endParaRPr lang="en-AU" sz="2400"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1110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descr="C:\Users\Marcus Lee\Downloads\photo 1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44881">
            <a:off x="6006479" y="638095"/>
            <a:ext cx="2956692" cy="22175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C:\Users\Marcus Lee\Downloads\photo 2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10889">
            <a:off x="4079130" y="1251487"/>
            <a:ext cx="3099435" cy="232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92" y="0"/>
            <a:ext cx="9121308" cy="6370975"/>
          </a:xfrm>
          <a:prstGeom prst="rect">
            <a:avLst/>
          </a:prstGeom>
          <a:noFill/>
        </p:spPr>
        <p:txBody>
          <a:bodyPr wrap="square" rtlCol="0">
            <a:spAutoFit/>
          </a:bodyPr>
          <a:lstStyle/>
          <a:p>
            <a:r>
              <a:rPr lang="en-AU" sz="2400" b="1" dirty="0" smtClean="0">
                <a:latin typeface="Arabic Typesetting" panose="03020402040406030203" pitchFamily="66" charset="-78"/>
                <a:cs typeface="Arabic Typesetting" panose="03020402040406030203" pitchFamily="66" charset="-78"/>
              </a:rPr>
              <a:t>Some Japanese brands unavailable in Australia:</a:t>
            </a:r>
          </a:p>
          <a:p>
            <a:r>
              <a:rPr lang="en-AU" sz="2400" dirty="0" err="1" smtClean="0">
                <a:latin typeface="Arabic Typesetting" panose="03020402040406030203" pitchFamily="66" charset="-78"/>
                <a:cs typeface="Arabic Typesetting" panose="03020402040406030203" pitchFamily="66" charset="-78"/>
              </a:rPr>
              <a:t>Puchi</a:t>
            </a:r>
            <a:r>
              <a:rPr lang="en-AU" sz="2400" dirty="0" smtClean="0">
                <a:latin typeface="Arabic Typesetting" panose="03020402040406030203" pitchFamily="66" charset="-78"/>
                <a:cs typeface="Arabic Typesetting" panose="03020402040406030203" pitchFamily="66" charset="-78"/>
              </a:rPr>
              <a:t> (Biscuits, cookies etc.), CC Lemon (Soft Drink), </a:t>
            </a:r>
          </a:p>
          <a:p>
            <a:r>
              <a:rPr lang="en-AU" sz="2400" dirty="0" err="1" smtClean="0">
                <a:latin typeface="Arabic Typesetting" panose="03020402040406030203" pitchFamily="66" charset="-78"/>
                <a:cs typeface="Arabic Typesetting" panose="03020402040406030203" pitchFamily="66" charset="-78"/>
              </a:rPr>
              <a:t>Ramune</a:t>
            </a:r>
            <a:r>
              <a:rPr lang="en-AU" sz="2400" dirty="0" smtClean="0">
                <a:latin typeface="Arabic Typesetting" panose="03020402040406030203" pitchFamily="66" charset="-78"/>
                <a:cs typeface="Arabic Typesetting" panose="03020402040406030203" pitchFamily="66" charset="-78"/>
              </a:rPr>
              <a:t> (Lemonade-like soft drink), </a:t>
            </a:r>
            <a:r>
              <a:rPr lang="en-AU" sz="2400" dirty="0" err="1" smtClean="0">
                <a:latin typeface="Arabic Typesetting" panose="03020402040406030203" pitchFamily="66" charset="-78"/>
                <a:cs typeface="Arabic Typesetting" panose="03020402040406030203" pitchFamily="66" charset="-78"/>
              </a:rPr>
              <a:t>Pocari</a:t>
            </a:r>
            <a:r>
              <a:rPr lang="en-AU" sz="2400" dirty="0" smtClean="0">
                <a:latin typeface="Arabic Typesetting" panose="03020402040406030203" pitchFamily="66" charset="-78"/>
                <a:cs typeface="Arabic Typesetting" panose="03020402040406030203" pitchFamily="66" charset="-78"/>
              </a:rPr>
              <a:t> Sweat (Sport drink)</a:t>
            </a:r>
          </a:p>
          <a:p>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Two Supermarket Chains:</a:t>
            </a:r>
          </a:p>
          <a:p>
            <a:r>
              <a:rPr lang="en-AU" sz="2400" dirty="0" smtClean="0">
                <a:latin typeface="Arabic Typesetting" panose="03020402040406030203" pitchFamily="66" charset="-78"/>
                <a:cs typeface="Arabic Typesetting" panose="03020402040406030203" pitchFamily="66" charset="-78"/>
              </a:rPr>
              <a:t>AEON, Daiei</a:t>
            </a:r>
          </a:p>
          <a:p>
            <a:pPr marL="342900" indent="-342900">
              <a:buAutoNum type="arabicParenR"/>
            </a:pPr>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Some Japanese department stores:</a:t>
            </a:r>
          </a:p>
          <a:p>
            <a:r>
              <a:rPr lang="en-AU" sz="2400" dirty="0" smtClean="0">
                <a:latin typeface="Arabic Typesetting" panose="03020402040406030203" pitchFamily="66" charset="-78"/>
                <a:cs typeface="Arabic Typesetting" panose="03020402040406030203" pitchFamily="66" charset="-78"/>
              </a:rPr>
              <a:t>Hankyu, ISETAN, Daimaru</a:t>
            </a:r>
          </a:p>
          <a:p>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Japanese shops and prices:</a:t>
            </a:r>
          </a:p>
          <a:p>
            <a:r>
              <a:rPr lang="en-AU" sz="2400" dirty="0" smtClean="0">
                <a:latin typeface="Arabic Typesetting" panose="03020402040406030203" pitchFamily="66" charset="-78"/>
                <a:cs typeface="Arabic Typesetting" panose="03020402040406030203" pitchFamily="66" charset="-78"/>
              </a:rPr>
              <a:t>I find that Japanese shops sell a wider variety of items compared to Australia. However, some things can be very expensive; and conversely some can also be very cheap. I find that Japanese food and grocery sold in shops on the whole are of a decent quality for a reasonable price. Daily items such as stationeries are also of a reasonable price. However, souvenir shops, especially those </a:t>
            </a:r>
            <a:r>
              <a:rPr lang="en-AU" sz="2400" dirty="0">
                <a:latin typeface="Arabic Typesetting" panose="03020402040406030203" pitchFamily="66" charset="-78"/>
                <a:cs typeface="Arabic Typesetting" panose="03020402040406030203" pitchFamily="66" charset="-78"/>
              </a:rPr>
              <a:t>targeted at </a:t>
            </a:r>
            <a:r>
              <a:rPr lang="en-AU" sz="2400" dirty="0" smtClean="0">
                <a:latin typeface="Arabic Typesetting" panose="03020402040406030203" pitchFamily="66" charset="-78"/>
                <a:cs typeface="Arabic Typesetting" panose="03020402040406030203" pitchFamily="66" charset="-78"/>
              </a:rPr>
              <a:t>foreigners</a:t>
            </a:r>
            <a:r>
              <a:rPr lang="en-AU" sz="2400" dirty="0">
                <a:latin typeface="Arabic Typesetting" panose="03020402040406030203" pitchFamily="66" charset="-78"/>
                <a:cs typeface="Arabic Typesetting" panose="03020402040406030203" pitchFamily="66" charset="-78"/>
              </a:rPr>
              <a:t>,</a:t>
            </a:r>
            <a:r>
              <a:rPr lang="en-AU" sz="2400" dirty="0" smtClean="0">
                <a:latin typeface="Arabic Typesetting" panose="03020402040406030203" pitchFamily="66" charset="-78"/>
                <a:cs typeface="Arabic Typesetting" panose="03020402040406030203" pitchFamily="66" charset="-78"/>
              </a:rPr>
              <a:t> tend to be very expensive (at least to me). </a:t>
            </a:r>
          </a:p>
          <a:p>
            <a:endParaRPr lang="en-AU"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7785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desktopnexus.com/thumbnails/1363947-bigthumbnail.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32656"/>
            <a:ext cx="4977645" cy="461665"/>
          </a:xfrm>
          <a:prstGeom prst="rect">
            <a:avLst/>
          </a:prstGeom>
        </p:spPr>
        <p:txBody>
          <a:bodyPr wrap="none">
            <a:spAutoFit/>
          </a:bodyPr>
          <a:lstStyle/>
          <a:p>
            <a:r>
              <a:rPr lang="en-AU" sz="2400" b="1" u="sng" dirty="0">
                <a:latin typeface="Arabic Typesetting" panose="03020402040406030203" pitchFamily="66" charset="-78"/>
                <a:cs typeface="Arabic Typesetting" panose="03020402040406030203" pitchFamily="66" charset="-78"/>
              </a:rPr>
              <a:t>Some packages and wrappers of Japanese food/ snacks:</a:t>
            </a:r>
          </a:p>
        </p:txBody>
      </p:sp>
      <p:pic>
        <p:nvPicPr>
          <p:cNvPr id="5125" name="Picture 5" descr="C:\Users\Marcus Lee\Downloads\phot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91901">
            <a:off x="685140" y="2178631"/>
            <a:ext cx="2915908" cy="3887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C:\Users\Marcus Lee\Downloads\photo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44973">
            <a:off x="2299735" y="1190202"/>
            <a:ext cx="2668788" cy="3558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7" name="Picture 7" descr="C:\Users\Marcus Lee\Downloads\photo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88337">
            <a:off x="4515883" y="2510767"/>
            <a:ext cx="2733768" cy="3645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C:\Users\Marcus Lee\Downloads\photo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91930">
            <a:off x="5912834" y="1172530"/>
            <a:ext cx="2643757" cy="3525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allpapers.windowsace.com/pics/j/a/japanese-food-wallpaper-b-o-ibackgroundz.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21" y="188640"/>
            <a:ext cx="7318029" cy="8217634"/>
          </a:xfrm>
          <a:prstGeom prst="rect">
            <a:avLst/>
          </a:prstGeom>
        </p:spPr>
        <p:txBody>
          <a:bodyPr wrap="none">
            <a:spAutoFit/>
          </a:bodyPr>
          <a:lstStyle/>
          <a:p>
            <a:r>
              <a:rPr lang="en-AU" sz="2400" b="1" u="sng" dirty="0" smtClean="0">
                <a:latin typeface="Arabic Typesetting" panose="03020402040406030203" pitchFamily="66" charset="-78"/>
                <a:cs typeface="Arabic Typesetting" panose="03020402040406030203" pitchFamily="66" charset="-78"/>
              </a:rPr>
              <a:t>Recipe for Homemade Spicy Tuna Sushi Roll (by host mum): </a:t>
            </a:r>
          </a:p>
          <a:p>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Ingredients:</a:t>
            </a:r>
          </a:p>
          <a:p>
            <a:r>
              <a:rPr lang="en-AU" sz="2400" dirty="0" smtClean="0">
                <a:latin typeface="Arabic Typesetting" panose="03020402040406030203" pitchFamily="66" charset="-78"/>
                <a:cs typeface="Arabic Typesetting" panose="03020402040406030203" pitchFamily="66" charset="-78"/>
              </a:rPr>
              <a:t>2 cups of sushi rice (for approximately 12-16 pieces)</a:t>
            </a:r>
          </a:p>
          <a:p>
            <a:r>
              <a:rPr lang="en-AU" sz="2400" dirty="0" smtClean="0">
                <a:latin typeface="Arabic Typesetting" panose="03020402040406030203" pitchFamily="66" charset="-78"/>
                <a:cs typeface="Arabic Typesetting" panose="03020402040406030203" pitchFamily="66" charset="-78"/>
              </a:rPr>
              <a:t>2-3 nori sheets </a:t>
            </a:r>
          </a:p>
          <a:p>
            <a:r>
              <a:rPr lang="en-AU" sz="2400" dirty="0" smtClean="0">
                <a:latin typeface="Arabic Typesetting" panose="03020402040406030203" pitchFamily="66" charset="-78"/>
                <a:cs typeface="Arabic Typesetting" panose="03020402040406030203" pitchFamily="66" charset="-78"/>
              </a:rPr>
              <a:t>150 grams of tuna fillets </a:t>
            </a:r>
          </a:p>
          <a:p>
            <a:r>
              <a:rPr lang="en-AU" sz="2400" dirty="0" smtClean="0">
                <a:latin typeface="Arabic Typesetting" panose="03020402040406030203" pitchFamily="66" charset="-78"/>
                <a:cs typeface="Arabic Typesetting" panose="03020402040406030203" pitchFamily="66" charset="-78"/>
              </a:rPr>
              <a:t>1 tablespoon of mayonnaise</a:t>
            </a:r>
          </a:p>
          <a:p>
            <a:r>
              <a:rPr lang="en-AU" sz="2400" dirty="0" smtClean="0">
                <a:latin typeface="Arabic Typesetting" panose="03020402040406030203" pitchFamily="66" charset="-78"/>
                <a:cs typeface="Arabic Typesetting" panose="03020402040406030203" pitchFamily="66" charset="-78"/>
              </a:rPr>
              <a:t>1 teaspoon of chili sauce</a:t>
            </a:r>
          </a:p>
          <a:p>
            <a:endParaRPr lang="en-AU" sz="2400" dirty="0">
              <a:latin typeface="Arabic Typesetting" panose="03020402040406030203" pitchFamily="66" charset="-78"/>
              <a:cs typeface="Arabic Typesetting" panose="03020402040406030203" pitchFamily="66" charset="-78"/>
            </a:endParaRPr>
          </a:p>
          <a:p>
            <a:r>
              <a:rPr lang="en-AU" sz="2400" b="1" dirty="0" smtClean="0">
                <a:latin typeface="Arabic Typesetting" panose="03020402040406030203" pitchFamily="66" charset="-78"/>
                <a:cs typeface="Arabic Typesetting" panose="03020402040406030203" pitchFamily="66" charset="-78"/>
              </a:rPr>
              <a:t>Method:</a:t>
            </a:r>
          </a:p>
          <a:p>
            <a:pPr marL="457200" indent="-457200">
              <a:buAutoNum type="arabicParenR"/>
            </a:pPr>
            <a:r>
              <a:rPr lang="en-AU" sz="2400" i="1" dirty="0" smtClean="0">
                <a:latin typeface="Arabic Typesetting" panose="03020402040406030203" pitchFamily="66" charset="-78"/>
                <a:cs typeface="Arabic Typesetting" panose="03020402040406030203" pitchFamily="66" charset="-78"/>
              </a:rPr>
              <a:t>Dice tuna into small cubes.</a:t>
            </a:r>
          </a:p>
          <a:p>
            <a:r>
              <a:rPr lang="en-AU" sz="2400" i="1" dirty="0" smtClean="0">
                <a:latin typeface="Arabic Typesetting" panose="03020402040406030203" pitchFamily="66" charset="-78"/>
                <a:cs typeface="Arabic Typesetting" panose="03020402040406030203" pitchFamily="66" charset="-78"/>
              </a:rPr>
              <a:t>2) Add </a:t>
            </a:r>
            <a:r>
              <a:rPr lang="en-AU" sz="2400" i="1" dirty="0">
                <a:latin typeface="Arabic Typesetting" panose="03020402040406030203" pitchFamily="66" charset="-78"/>
                <a:cs typeface="Arabic Typesetting" panose="03020402040406030203" pitchFamily="66" charset="-78"/>
              </a:rPr>
              <a:t>the mayonnaise and the </a:t>
            </a:r>
            <a:r>
              <a:rPr lang="en-AU" sz="2400" i="1" dirty="0" smtClean="0">
                <a:latin typeface="Arabic Typesetting" panose="03020402040406030203" pitchFamily="66" charset="-78"/>
                <a:cs typeface="Arabic Typesetting" panose="03020402040406030203" pitchFamily="66" charset="-78"/>
              </a:rPr>
              <a:t>chili sauce, </a:t>
            </a:r>
            <a:r>
              <a:rPr lang="en-AU" sz="2400" i="1" dirty="0">
                <a:latin typeface="Arabic Typesetting" panose="03020402040406030203" pitchFamily="66" charset="-78"/>
                <a:cs typeface="Arabic Typesetting" panose="03020402040406030203" pitchFamily="66" charset="-78"/>
              </a:rPr>
              <a:t>and </a:t>
            </a:r>
            <a:r>
              <a:rPr lang="en-AU" sz="2400" i="1" dirty="0" smtClean="0">
                <a:latin typeface="Arabic Typesetting" panose="03020402040406030203" pitchFamily="66" charset="-78"/>
                <a:cs typeface="Arabic Typesetting" panose="03020402040406030203" pitchFamily="66" charset="-78"/>
              </a:rPr>
              <a:t>mix</a:t>
            </a:r>
            <a:r>
              <a:rPr lang="en-AU" sz="2400" i="1" dirty="0">
                <a:latin typeface="Arabic Typesetting" panose="03020402040406030203" pitchFamily="66" charset="-78"/>
                <a:cs typeface="Arabic Typesetting" panose="03020402040406030203" pitchFamily="66" charset="-78"/>
              </a:rPr>
              <a:t> </a:t>
            </a:r>
            <a:r>
              <a:rPr lang="en-AU" sz="2400" i="1" dirty="0" smtClean="0">
                <a:latin typeface="Arabic Typesetting" panose="03020402040406030203" pitchFamily="66" charset="-78"/>
                <a:cs typeface="Arabic Typesetting" panose="03020402040406030203" pitchFamily="66" charset="-78"/>
              </a:rPr>
              <a:t>together with tuna in a bowl.</a:t>
            </a:r>
            <a:endParaRPr lang="en-AU" sz="2400" i="1" dirty="0">
              <a:latin typeface="Arabic Typesetting" panose="03020402040406030203" pitchFamily="66" charset="-78"/>
              <a:cs typeface="Arabic Typesetting" panose="03020402040406030203" pitchFamily="66" charset="-78"/>
            </a:endParaRPr>
          </a:p>
          <a:p>
            <a:r>
              <a:rPr lang="en-AU" sz="2400" i="1" dirty="0" smtClean="0">
                <a:latin typeface="Arabic Typesetting" panose="03020402040406030203" pitchFamily="66" charset="-78"/>
                <a:cs typeface="Arabic Typesetting" panose="03020402040406030203" pitchFamily="66" charset="-78"/>
              </a:rPr>
              <a:t>3) Take </a:t>
            </a:r>
            <a:r>
              <a:rPr lang="en-AU" sz="2400" i="1" dirty="0">
                <a:latin typeface="Arabic Typesetting" panose="03020402040406030203" pitchFamily="66" charset="-78"/>
                <a:cs typeface="Arabic Typesetting" panose="03020402040406030203" pitchFamily="66" charset="-78"/>
              </a:rPr>
              <a:t>half a nori </a:t>
            </a:r>
            <a:r>
              <a:rPr lang="en-AU" sz="2400" i="1" dirty="0" smtClean="0">
                <a:latin typeface="Arabic Typesetting" panose="03020402040406030203" pitchFamily="66" charset="-78"/>
                <a:cs typeface="Arabic Typesetting" panose="03020402040406030203" pitchFamily="66" charset="-78"/>
              </a:rPr>
              <a:t>sheet and cover with rice. </a:t>
            </a:r>
          </a:p>
          <a:p>
            <a:r>
              <a:rPr lang="en-AU" sz="2400" i="1" dirty="0" smtClean="0">
                <a:latin typeface="Arabic Typesetting" panose="03020402040406030203" pitchFamily="66" charset="-78"/>
                <a:cs typeface="Arabic Typesetting" panose="03020402040406030203" pitchFamily="66" charset="-78"/>
              </a:rPr>
              <a:t>4)  </a:t>
            </a:r>
            <a:r>
              <a:rPr lang="en-AU" sz="2400" i="1" dirty="0">
                <a:latin typeface="Arabic Typesetting" panose="03020402040406030203" pitchFamily="66" charset="-78"/>
                <a:cs typeface="Arabic Typesetting" panose="03020402040406030203" pitchFamily="66" charset="-78"/>
              </a:rPr>
              <a:t>F</a:t>
            </a:r>
            <a:r>
              <a:rPr lang="en-AU" sz="2400" i="1" dirty="0" smtClean="0">
                <a:latin typeface="Arabic Typesetting" panose="03020402040406030203" pitchFamily="66" charset="-78"/>
                <a:cs typeface="Arabic Typesetting" panose="03020402040406030203" pitchFamily="66" charset="-78"/>
              </a:rPr>
              <a:t>lip </a:t>
            </a:r>
            <a:r>
              <a:rPr lang="en-AU" sz="2400" i="1" dirty="0">
                <a:latin typeface="Arabic Typesetting" panose="03020402040406030203" pitchFamily="66" charset="-78"/>
                <a:cs typeface="Arabic Typesetting" panose="03020402040406030203" pitchFamily="66" charset="-78"/>
              </a:rPr>
              <a:t>it </a:t>
            </a:r>
            <a:r>
              <a:rPr lang="en-AU" sz="2400" i="1" dirty="0" smtClean="0">
                <a:latin typeface="Arabic Typesetting" panose="03020402040406030203" pitchFamily="66" charset="-78"/>
                <a:cs typeface="Arabic Typesetting" panose="03020402040406030203" pitchFamily="66" charset="-78"/>
              </a:rPr>
              <a:t>over so </a:t>
            </a:r>
            <a:r>
              <a:rPr lang="en-AU" sz="2400" i="1" dirty="0">
                <a:latin typeface="Arabic Typesetting" panose="03020402040406030203" pitchFamily="66" charset="-78"/>
                <a:cs typeface="Arabic Typesetting" panose="03020402040406030203" pitchFamily="66" charset="-78"/>
              </a:rPr>
              <a:t>that the rice is facing </a:t>
            </a:r>
            <a:r>
              <a:rPr lang="en-AU" sz="2400" i="1" dirty="0" smtClean="0">
                <a:latin typeface="Arabic Typesetting" panose="03020402040406030203" pitchFamily="66" charset="-78"/>
                <a:cs typeface="Arabic Typesetting" panose="03020402040406030203" pitchFamily="66" charset="-78"/>
              </a:rPr>
              <a:t>down the </a:t>
            </a:r>
            <a:r>
              <a:rPr lang="en-AU" sz="2400" i="1" dirty="0">
                <a:latin typeface="Arabic Typesetting" panose="03020402040406030203" pitchFamily="66" charset="-78"/>
                <a:cs typeface="Arabic Typesetting" panose="03020402040406030203" pitchFamily="66" charset="-78"/>
              </a:rPr>
              <a:t>bamboo </a:t>
            </a:r>
            <a:r>
              <a:rPr lang="en-AU" sz="2400" i="1" dirty="0" smtClean="0">
                <a:latin typeface="Arabic Typesetting" panose="03020402040406030203" pitchFamily="66" charset="-78"/>
                <a:cs typeface="Arabic Typesetting" panose="03020402040406030203" pitchFamily="66" charset="-78"/>
              </a:rPr>
              <a:t>rolling mat</a:t>
            </a:r>
            <a:r>
              <a:rPr lang="en-AU" sz="2400" i="1" dirty="0">
                <a:latin typeface="Arabic Typesetting" panose="03020402040406030203" pitchFamily="66" charset="-78"/>
                <a:cs typeface="Arabic Typesetting" panose="03020402040406030203" pitchFamily="66" charset="-78"/>
              </a:rPr>
              <a:t>.</a:t>
            </a:r>
          </a:p>
          <a:p>
            <a:r>
              <a:rPr lang="en-AU" sz="2400" i="1" dirty="0" smtClean="0">
                <a:latin typeface="Arabic Typesetting" panose="03020402040406030203" pitchFamily="66" charset="-78"/>
                <a:cs typeface="Arabic Typesetting" panose="03020402040406030203" pitchFamily="66" charset="-78"/>
              </a:rPr>
              <a:t>5) With </a:t>
            </a:r>
            <a:r>
              <a:rPr lang="en-AU" sz="2400" i="1" dirty="0">
                <a:latin typeface="Arabic Typesetting" panose="03020402040406030203" pitchFamily="66" charset="-78"/>
                <a:cs typeface="Arabic Typesetting" panose="03020402040406030203" pitchFamily="66" charset="-78"/>
              </a:rPr>
              <a:t>a spoon, make a line of the spicy tuna </a:t>
            </a:r>
            <a:r>
              <a:rPr lang="en-AU" sz="2400" i="1" dirty="0" smtClean="0">
                <a:latin typeface="Arabic Typesetting" panose="03020402040406030203" pitchFamily="66" charset="-78"/>
                <a:cs typeface="Arabic Typesetting" panose="03020402040406030203" pitchFamily="66" charset="-78"/>
              </a:rPr>
              <a:t>along </a:t>
            </a:r>
            <a:r>
              <a:rPr lang="en-AU" sz="2400" i="1" dirty="0">
                <a:latin typeface="Arabic Typesetting" panose="03020402040406030203" pitchFamily="66" charset="-78"/>
                <a:cs typeface="Arabic Typesetting" panose="03020402040406030203" pitchFamily="66" charset="-78"/>
              </a:rPr>
              <a:t>the edge of the </a:t>
            </a:r>
            <a:r>
              <a:rPr lang="en-AU" sz="2400" i="1" dirty="0" smtClean="0">
                <a:latin typeface="Arabic Typesetting" panose="03020402040406030203" pitchFamily="66" charset="-78"/>
                <a:cs typeface="Arabic Typesetting" panose="03020402040406030203" pitchFamily="66" charset="-78"/>
              </a:rPr>
              <a:t>nori </a:t>
            </a:r>
          </a:p>
          <a:p>
            <a:r>
              <a:rPr lang="en-AU" sz="2400" i="1" dirty="0" smtClean="0">
                <a:latin typeface="Arabic Typesetting" panose="03020402040406030203" pitchFamily="66" charset="-78"/>
                <a:cs typeface="Arabic Typesetting" panose="03020402040406030203" pitchFamily="66" charset="-78"/>
              </a:rPr>
              <a:t>sheet closer to you </a:t>
            </a:r>
            <a:endParaRPr lang="en-AU" sz="2400" i="1" dirty="0">
              <a:latin typeface="Arabic Typesetting" panose="03020402040406030203" pitchFamily="66" charset="-78"/>
              <a:cs typeface="Arabic Typesetting" panose="03020402040406030203" pitchFamily="66" charset="-78"/>
            </a:endParaRPr>
          </a:p>
          <a:p>
            <a:r>
              <a:rPr lang="en-AU" sz="2400" i="1" dirty="0" smtClean="0">
                <a:latin typeface="Arabic Typesetting" panose="03020402040406030203" pitchFamily="66" charset="-78"/>
                <a:cs typeface="Arabic Typesetting" panose="03020402040406030203" pitchFamily="66" charset="-78"/>
              </a:rPr>
              <a:t>6) Roll </a:t>
            </a:r>
            <a:r>
              <a:rPr lang="en-AU" sz="2400" i="1" dirty="0">
                <a:latin typeface="Arabic Typesetting" panose="03020402040406030203" pitchFamily="66" charset="-78"/>
                <a:cs typeface="Arabic Typesetting" panose="03020402040406030203" pitchFamily="66" charset="-78"/>
              </a:rPr>
              <a:t>it inside-out and cut into 6-8 pieces</a:t>
            </a:r>
            <a:r>
              <a:rPr lang="en-AU" sz="2400" i="1" dirty="0" smtClean="0">
                <a:latin typeface="Arabic Typesetting" panose="03020402040406030203" pitchFamily="66" charset="-78"/>
                <a:cs typeface="Arabic Typesetting" panose="03020402040406030203" pitchFamily="66" charset="-78"/>
              </a:rPr>
              <a:t>.</a:t>
            </a:r>
          </a:p>
          <a:p>
            <a:r>
              <a:rPr lang="en-AU" sz="2400" i="1" dirty="0" smtClean="0">
                <a:latin typeface="Arabic Typesetting" panose="03020402040406030203" pitchFamily="66" charset="-78"/>
                <a:cs typeface="Arabic Typesetting" panose="03020402040406030203" pitchFamily="66" charset="-78"/>
              </a:rPr>
              <a:t>7) Repeat steps 1 to 6 for the other roll. </a:t>
            </a:r>
            <a:endParaRPr lang="en-AU" sz="2400" i="1" dirty="0">
              <a:latin typeface="Arabic Typesetting" panose="03020402040406030203" pitchFamily="66" charset="-78"/>
              <a:cs typeface="Arabic Typesetting" panose="03020402040406030203" pitchFamily="66" charset="-78"/>
            </a:endParaRPr>
          </a:p>
          <a:p>
            <a:endParaRPr lang="en-AU" sz="2400" dirty="0" smtClean="0">
              <a:latin typeface="Arabic Typesetting" panose="03020402040406030203" pitchFamily="66" charset="-78"/>
              <a:cs typeface="Arabic Typesetting" panose="03020402040406030203" pitchFamily="66" charset="-78"/>
            </a:endParaRPr>
          </a:p>
          <a:p>
            <a:endParaRPr lang="en-AU" sz="2400" dirty="0" smtClean="0">
              <a:latin typeface="Arabic Typesetting" panose="03020402040406030203" pitchFamily="66" charset="-78"/>
              <a:cs typeface="Arabic Typesetting" panose="03020402040406030203" pitchFamily="66" charset="-78"/>
            </a:endParaRPr>
          </a:p>
          <a:p>
            <a:endParaRPr lang="en-AU" sz="2400" dirty="0" smtClean="0">
              <a:latin typeface="Arabic Typesetting" panose="03020402040406030203" pitchFamily="66" charset="-78"/>
              <a:cs typeface="Arabic Typesetting" panose="03020402040406030203" pitchFamily="66" charset="-78"/>
            </a:endParaRPr>
          </a:p>
          <a:p>
            <a:endParaRPr lang="en-AU"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472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86&quot;&gt;&lt;/object&gt;&lt;object type=&quot;2&quot; unique_id=&quot;10087&quot;&gt;&lt;object type=&quot;3&quot; unique_id=&quot;10088&quot;&gt;&lt;property id=&quot;20148&quot; value=&quot;5&quot;/&gt;&lt;property id=&quot;20300&quot; value=&quot;Slide 1&quot;/&gt;&lt;property id=&quot;20307&quot; value=&quot;256&quot;/&gt;&lt;/object&gt;&lt;object type=&quot;3&quot; unique_id=&quot;10089&quot;&gt;&lt;property id=&quot;20148&quot; value=&quot;5&quot;/&gt;&lt;property id=&quot;20300&quot; value=&quot;Slide 2 - &amp;quot;Host Family　国田&amp;quot;&quot;/&gt;&lt;property id=&quot;20307&quot; value=&quot;257&quot;/&gt;&lt;/object&gt;&lt;object type=&quot;3&quot; unique_id=&quot;10090&quot;&gt;&lt;property id=&quot;20148&quot; value=&quot;5&quot;/&gt;&lt;property id=&quot;20300&quot; value=&quot;Slide 3&quot;/&gt;&lt;property id=&quot;20307&quot; value=&quot;258&quot;/&gt;&lt;/object&gt;&lt;object type=&quot;3&quot; unique_id=&quot;10091&quot;&gt;&lt;property id=&quot;20148&quot; value=&quot;5&quot;/&gt;&lt;property id=&quot;20300&quot; value=&quot;Slide 4&quot;/&gt;&lt;property id=&quot;20307&quot; value=&quot;260&quot;/&gt;&lt;/object&gt;&lt;object type=&quot;3&quot; unique_id=&quot;10092&quot;&gt;&lt;property id=&quot;20148&quot; value=&quot;5&quot;/&gt;&lt;property id=&quot;20300&quot; value=&quot;Slide 5&quot;/&gt;&lt;property id=&quot;20307&quot; value=&quot;259&quot;/&gt;&lt;/object&gt;&lt;object type=&quot;3&quot; unique_id=&quot;10093&quot;&gt;&lt;property id=&quot;20148&quot; value=&quot;5&quot;/&gt;&lt;property id=&quot;20300&quot; value=&quot;Slide 6&quot;/&gt;&lt;property id=&quot;20307&quot; value=&quot;261&quot;/&gt;&lt;/object&gt;&lt;object type=&quot;3&quot; unique_id=&quot;10094&quot;&gt;&lt;property id=&quot;20148&quot; value=&quot;5&quot;/&gt;&lt;property id=&quot;20300&quot; value=&quot;Slide 7&quot;/&gt;&lt;property id=&quot;20307&quot; value=&quot;262&quot;/&gt;&lt;/object&gt;&lt;object type=&quot;3&quot; unique_id=&quot;10095&quot;&gt;&lt;property id=&quot;20148&quot; value=&quot;5&quot;/&gt;&lt;property id=&quot;20300&quot; value=&quot;Slide 8&quot;/&gt;&lt;property id=&quot;20307&quot; value=&quot;269&quot;/&gt;&lt;/object&gt;&lt;object type=&quot;3&quot; unique_id=&quot;10096&quot;&gt;&lt;property id=&quot;20148&quot; value=&quot;5&quot;/&gt;&lt;property id=&quot;20300&quot; value=&quot;Slide 9&quot;/&gt;&lt;property id=&quot;20307&quot; value=&quot;270&quot;/&gt;&lt;/object&gt;&lt;object type=&quot;3&quot; unique_id=&quot;10097&quot;&gt;&lt;property id=&quot;20148&quot; value=&quot;5&quot;/&gt;&lt;property id=&quot;20300&quot; value=&quot;Slide 10&quot;/&gt;&lt;property id=&quot;20307&quot; value=&quot;263&quot;/&gt;&lt;/object&gt;&lt;object type=&quot;3&quot; unique_id=&quot;10098&quot;&gt;&lt;property id=&quot;20148&quot; value=&quot;5&quot;/&gt;&lt;property id=&quot;20300&quot; value=&quot;Slide 11&quot;/&gt;&lt;property id=&quot;20307&quot; value=&quot;264&quot;/&gt;&lt;/object&gt;&lt;object type=&quot;3&quot; unique_id=&quot;10099&quot;&gt;&lt;property id=&quot;20148&quot; value=&quot;5&quot;/&gt;&lt;property id=&quot;20300&quot; value=&quot;Slide 12&quot;/&gt;&lt;property id=&quot;20307&quot; value=&quot;265&quot;/&gt;&lt;/object&gt;&lt;object type=&quot;3&quot; unique_id=&quot;10100&quot;&gt;&lt;property id=&quot;20148&quot; value=&quot;5&quot;/&gt;&lt;property id=&quot;20300&quot; value=&quot;Slide 13&quot;/&gt;&lt;property id=&quot;20307&quot; value=&quot;266&quot;/&gt;&lt;/object&gt;&lt;object type=&quot;3&quot; unique_id=&quot;10101&quot;&gt;&lt;property id=&quot;20148&quot; value=&quot;5&quot;/&gt;&lt;property id=&quot;20300&quot; value=&quot;Slide 14&quot;/&gt;&lt;property id=&quot;20307&quot; value=&quot;267&quot;/&gt;&lt;/object&gt;&lt;object type=&quot;3&quot; unique_id=&quot;10102&quot;&gt;&lt;property id=&quot;20148&quot; value=&quot;5&quot;/&gt;&lt;property id=&quot;20300&quot; value=&quot;Slide 15&quot;/&gt;&lt;property id=&quot;20307&quot; value=&quot;268&quot;/&gt;&lt;/object&gt;&lt;object type=&quot;3&quot; unique_id=&quot;10103&quot;&gt;&lt;property id=&quot;20148&quot; value=&quot;5&quot;/&gt;&lt;property id=&quot;20300&quot; value=&quot;Slide 16&quot;/&gt;&lt;property id=&quot;20307&quot; value=&quot;2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2674</Words>
  <Application>Microsoft Office PowerPoint</Application>
  <PresentationFormat>On-screen Show (4:3)</PresentationFormat>
  <Paragraphs>129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Host Family　国田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 Trip 2014</dc:title>
  <dc:creator>Marcus Lee</dc:creator>
  <cp:lastModifiedBy>Diana La</cp:lastModifiedBy>
  <cp:revision>50</cp:revision>
  <dcterms:created xsi:type="dcterms:W3CDTF">2014-05-07T08:15:30Z</dcterms:created>
  <dcterms:modified xsi:type="dcterms:W3CDTF">2014-06-02T23:35:12Z</dcterms:modified>
</cp:coreProperties>
</file>